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09" r:id="rId2"/>
    <p:sldId id="434" r:id="rId3"/>
    <p:sldId id="447" r:id="rId4"/>
    <p:sldId id="556" r:id="rId5"/>
    <p:sldId id="557" r:id="rId6"/>
    <p:sldId id="485" r:id="rId7"/>
    <p:sldId id="535" r:id="rId8"/>
    <p:sldId id="484" r:id="rId9"/>
    <p:sldId id="501" r:id="rId10"/>
    <p:sldId id="558" r:id="rId11"/>
    <p:sldId id="544" r:id="rId12"/>
    <p:sldId id="546" r:id="rId13"/>
    <p:sldId id="545" r:id="rId14"/>
    <p:sldId id="549" r:id="rId15"/>
    <p:sldId id="548" r:id="rId16"/>
    <p:sldId id="547" r:id="rId17"/>
    <p:sldId id="543" r:id="rId18"/>
    <p:sldId id="542" r:id="rId19"/>
    <p:sldId id="550" r:id="rId20"/>
    <p:sldId id="482" r:id="rId21"/>
    <p:sldId id="540" r:id="rId22"/>
    <p:sldId id="539" r:id="rId23"/>
    <p:sldId id="551" r:id="rId24"/>
    <p:sldId id="537" r:id="rId25"/>
    <p:sldId id="536" r:id="rId26"/>
    <p:sldId id="524" r:id="rId27"/>
    <p:sldId id="481" r:id="rId28"/>
    <p:sldId id="480" r:id="rId29"/>
    <p:sldId id="479" r:id="rId30"/>
    <p:sldId id="478" r:id="rId31"/>
    <p:sldId id="490" r:id="rId32"/>
    <p:sldId id="528" r:id="rId33"/>
    <p:sldId id="527" r:id="rId34"/>
    <p:sldId id="526" r:id="rId35"/>
    <p:sldId id="502" r:id="rId36"/>
    <p:sldId id="500" r:id="rId37"/>
    <p:sldId id="503" r:id="rId38"/>
    <p:sldId id="533" r:id="rId39"/>
    <p:sldId id="532" r:id="rId40"/>
    <p:sldId id="530" r:id="rId41"/>
    <p:sldId id="529" r:id="rId42"/>
    <p:sldId id="552" r:id="rId43"/>
    <p:sldId id="534" r:id="rId44"/>
    <p:sldId id="499" r:id="rId45"/>
    <p:sldId id="505" r:id="rId46"/>
    <p:sldId id="498" r:id="rId47"/>
    <p:sldId id="497" r:id="rId48"/>
    <p:sldId id="525" r:id="rId49"/>
    <p:sldId id="496" r:id="rId50"/>
    <p:sldId id="495" r:id="rId51"/>
    <p:sldId id="494" r:id="rId52"/>
    <p:sldId id="493" r:id="rId53"/>
    <p:sldId id="553" r:id="rId54"/>
    <p:sldId id="492" r:id="rId55"/>
    <p:sldId id="491" r:id="rId56"/>
    <p:sldId id="554" r:id="rId57"/>
    <p:sldId id="509" r:id="rId58"/>
    <p:sldId id="555" r:id="rId59"/>
    <p:sldId id="508" r:id="rId6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89513" autoAdjust="0"/>
  </p:normalViewPr>
  <p:slideViewPr>
    <p:cSldViewPr>
      <p:cViewPr varScale="1">
        <p:scale>
          <a:sx n="77" d="100"/>
          <a:sy n="77" d="100"/>
        </p:scale>
        <p:origin x="1622" y="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16.09.2022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16.09.2022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16.09.2022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16.09.2022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D72279F3B063A1946D44B01A0C2BECE65D85A78B952559953EA8E32B92748BB908396BCD381217E495BC1BC5FD3AD4C1765FCA5DE93CC1CFtEaEI" TargetMode="External"/><Relationship Id="rId2" Type="http://schemas.openxmlformats.org/officeDocument/2006/relationships/hyperlink" Target="consultantplus://offline/ref=D72279F3B063A1946D44B01A0C2BECE65D85A78B952559953EA8E32B92748BB908396BCD381217E595BC1BC5FD3AD4C1765FCA5DE93CC1CFtEaEI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consultantplus://offline/ref=D72279F3B063A1946D44B01A0C2BECE65D85A78B952559953EA8E32B92748BB908396BC5334646A2C6BA4F97A76FDADF7741C8t5aFI" TargetMode="External"/><Relationship Id="rId5" Type="http://schemas.openxmlformats.org/officeDocument/2006/relationships/hyperlink" Target="consultantplus://offline/ref=D72279F3B063A1946D44B01A0C2BECE65D85A78B952559953EA8E32B92748BB908396BCD381216E59BBC1BC5FD3AD4C1765FCA5DE93CC1CFtEaEI" TargetMode="External"/><Relationship Id="rId4" Type="http://schemas.openxmlformats.org/officeDocument/2006/relationships/hyperlink" Target="consultantplus://offline/ref=D72279F3B063A1946D44B01A0C2BECE65D85A78B952559953EA8E32B92748BB908396BC83B111CB2C2F31A99B96CC7C1765FC85EF5t3aFI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A58C3DE7289FD8CE5F5F3F1FE50C446A510FFE1F27DC3035A33F8895B32710E38D79D19797696A74651AEF196819D05FF2DCB110368B86FFnAc2I" TargetMode="Externa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EE79C3CE0D7994471DC3A95A4B25B01B6B5529F334D8DF9B435ECB1A50EF39AB7A808983D4AA2674AA8094AC6669B4573EF35A68AB13A1C8y7f8I" TargetMode="Externa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5C294AD78EA33AC5E48E77668EFCD3200FC83558DCB49484C1E857EB5C31FA4E912993D06E3A0C67A5DFF0B8BCB12870E48DBDEC551204D7yDg1I" TargetMode="Externa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A4CA970077D14ADB96E9275AFB5E2CEB80470D8B40E3F61194A5D4E1B791679AE52C7B39AD3DB8A8BECDBD55D927AAFFE515CED86303583CpEl1J" TargetMode="Externa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432F86A2F735799D3D2BA0D1F9207EA4F2CE3A5B071FFBD52A2003C67D32B0D3F7E71DF4B502E6F061017841FE4AF027CD4EB1C4DA376E26c7r5K" TargetMode="Externa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FD39238963182819844FA07570AA6DE5576752932D18281867CC06FDCDA6EDED0FF99F35967863F0200EB771F62E666EF84ED598EC74F935P8N2L" TargetMode="Externa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E2C3310C6BB3F1C5AB6E00BA2DA821C1D64D02869A4902E0767CC7EABF2EB5474E46628CA9DC8D6849BA2B3691E4255033A33DB781BB085CxFWEL" TargetMode="Externa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25DD162948B4ACED1BAAAE0B9C782BF28BCA9E32BD579021E68E5FB794C58CE13E9C10A3E6F2399A41AAB232770D69A4301BD9N4j0L" TargetMode="Externa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272A49F5D0086CB6F026B178BB16D655F88D203E8D6922B461BB551FB80EF5BD11DBC16B3046BBE13453937A0C29C0A4DE290DB3F6B9EDD0KB7CL" TargetMode="Externa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2E5400410007C306BD7FEBB882986133F7F1FC0425CA5C5421E1CDF69987A1D5444E0C66FC6D2EF070A2EA4D558ED4FCE01F178A040D0B78KFYFM" TargetMode="Externa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251520" y="260648"/>
            <a:ext cx="8712968" cy="5688632"/>
          </a:xfrm>
        </p:spPr>
        <p:txBody>
          <a:bodyPr>
            <a:normAutofit/>
          </a:bodyPr>
          <a:lstStyle/>
          <a:p>
            <a:pPr marL="334010" marR="67310" indent="0" algn="ctr" eaLnBrk="0" hangingPunct="0">
              <a:spcBef>
                <a:spcPts val="270"/>
              </a:spcBef>
              <a:buNone/>
            </a:pPr>
            <a:endParaRPr lang="ru-RU" dirty="0" smtClean="0"/>
          </a:p>
          <a:p>
            <a:pPr marL="109728" indent="0" algn="ctr">
              <a:buNone/>
            </a:pPr>
            <a:endParaRPr lang="ru-RU" sz="4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indent="0" algn="ctr">
              <a:buNone/>
            </a:pP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ЛЕКЦИЯ </a:t>
            </a:r>
            <a:r>
              <a:rPr lang="ru-RU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№ </a:t>
            </a: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</a:p>
          <a:p>
            <a:pPr marL="109728" indent="0" algn="ctr">
              <a:buNone/>
            </a:pPr>
            <a:endParaRPr lang="ru-RU" sz="4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indent="0" algn="ctr">
              <a:buNone/>
            </a:pPr>
            <a:r>
              <a:rPr lang="ru-RU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Бухгалтерский баланс</a:t>
            </a:r>
            <a:endParaRPr lang="ru-RU" sz="4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466090" indent="0" algn="ctr" eaLnBrk="0" hangingPunct="0">
              <a:buNone/>
            </a:pPr>
            <a:r>
              <a:rPr lang="ru-RU" sz="4800" b="1" i="1" spc="-5" dirty="0" smtClean="0">
                <a:solidFill>
                  <a:srgbClr val="002060"/>
                </a:solidFill>
                <a:latin typeface="Times New Roman"/>
              </a:rPr>
              <a:t>	</a:t>
            </a: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273175" y="31035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260648"/>
            <a:ext cx="8712968" cy="49664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t">
              <a:lnSpc>
                <a:spcPct val="1070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ru-RU" sz="3600" b="1" u="sng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Активы</a:t>
            </a:r>
          </a:p>
          <a:p>
            <a:pPr marL="342900" lvl="0" indent="-342900" fontAlgn="t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Здесь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содержатся сведения о средствах, источник появления которых – 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различные финансово-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хозяйственные операции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fontAlgn="t">
              <a:lnSpc>
                <a:spcPct val="1070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t">
              <a:lnSpc>
                <a:spcPct val="1070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ru-RU" sz="3600" b="1" u="sng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Пассивы</a:t>
            </a:r>
            <a:r>
              <a:rPr lang="ru-RU" sz="3600" b="1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endParaRPr lang="ru-RU" sz="3600" b="1" u="sng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t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Здесь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фиксируется информация о собственном капитале организации, обязательствах.</a:t>
            </a:r>
            <a:endParaRPr lang="ru-RU" sz="32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7557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36888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7504" y="116632"/>
            <a:ext cx="8856984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/>
              </a:rPr>
              <a:t>Форма баланса </a:t>
            </a:r>
            <a:r>
              <a:rPr lang="ru-RU" sz="2800" b="1" dirty="0">
                <a:solidFill>
                  <a:srgbClr val="002060"/>
                </a:solidFill>
                <a:latin typeface="Times New Roman"/>
              </a:rPr>
              <a:t>предусматривает отражение показателей минимум за 2 предыдущих года. </a:t>
            </a:r>
            <a:endParaRPr lang="ru-RU" sz="2800" b="1" dirty="0" smtClean="0">
              <a:solidFill>
                <a:srgbClr val="002060"/>
              </a:solidFill>
              <a:latin typeface="Times New Roman"/>
            </a:endParaRPr>
          </a:p>
          <a:p>
            <a:pPr algn="ctr"/>
            <a:endParaRPr lang="ru-RU" sz="2800" b="1" dirty="0" smtClean="0">
              <a:solidFill>
                <a:srgbClr val="002060"/>
              </a:solidFill>
              <a:latin typeface="Times New Roman"/>
            </a:endParaRPr>
          </a:p>
          <a:p>
            <a:pPr algn="just"/>
            <a:r>
              <a:rPr lang="ru-RU" sz="2800" b="1" dirty="0" smtClean="0">
                <a:solidFill>
                  <a:srgbClr val="002060"/>
                </a:solidFill>
                <a:latin typeface="Times New Roman"/>
              </a:rPr>
              <a:t>      В </a:t>
            </a:r>
            <a:r>
              <a:rPr lang="ru-RU" sz="2800" b="1" dirty="0">
                <a:solidFill>
                  <a:srgbClr val="002060"/>
                </a:solidFill>
                <a:latin typeface="Times New Roman"/>
              </a:rPr>
              <a:t>этой связи в балансе заполняются три графы</a:t>
            </a:r>
            <a:r>
              <a:rPr lang="ru-RU" sz="2800" b="1" dirty="0" smtClean="0">
                <a:solidFill>
                  <a:srgbClr val="002060"/>
                </a:solidFill>
                <a:latin typeface="Times New Roman"/>
              </a:rPr>
              <a:t>:</a:t>
            </a:r>
          </a:p>
          <a:p>
            <a:pPr algn="just"/>
            <a:endParaRPr lang="ru-RU" sz="2800" b="1" dirty="0">
              <a:solidFill>
                <a:srgbClr val="002060"/>
              </a:solidFill>
              <a:latin typeface="Times New Roman"/>
            </a:endParaRPr>
          </a:p>
          <a:p>
            <a:pPr algn="just"/>
            <a:r>
              <a:rPr lang="ru-RU" sz="2800" b="1" dirty="0" smtClean="0">
                <a:solidFill>
                  <a:srgbClr val="002060"/>
                </a:solidFill>
                <a:latin typeface="Times New Roman"/>
              </a:rPr>
              <a:t>     -на </a:t>
            </a:r>
            <a:r>
              <a:rPr lang="ru-RU" sz="2800" b="1" dirty="0">
                <a:solidFill>
                  <a:srgbClr val="002060"/>
                </a:solidFill>
                <a:latin typeface="Times New Roman"/>
              </a:rPr>
              <a:t>текущую отчетную дату (то есть на конец отчетного периода);</a:t>
            </a:r>
          </a:p>
          <a:p>
            <a:pPr algn="just"/>
            <a:r>
              <a:rPr lang="ru-RU" sz="2800" b="1" dirty="0" smtClean="0">
                <a:solidFill>
                  <a:srgbClr val="002060"/>
                </a:solidFill>
                <a:latin typeface="Times New Roman"/>
              </a:rPr>
              <a:t>     -на </a:t>
            </a:r>
            <a:r>
              <a:rPr lang="ru-RU" sz="2800" b="1" dirty="0">
                <a:solidFill>
                  <a:srgbClr val="002060"/>
                </a:solidFill>
                <a:latin typeface="Times New Roman"/>
              </a:rPr>
              <a:t>31 декабря предыдущего года;</a:t>
            </a:r>
          </a:p>
          <a:p>
            <a:pPr algn="just"/>
            <a:r>
              <a:rPr lang="ru-RU" sz="2800" b="1" dirty="0" smtClean="0">
                <a:solidFill>
                  <a:srgbClr val="002060"/>
                </a:solidFill>
                <a:latin typeface="Times New Roman"/>
              </a:rPr>
              <a:t>     -на </a:t>
            </a:r>
            <a:r>
              <a:rPr lang="ru-RU" sz="2800" b="1" dirty="0">
                <a:solidFill>
                  <a:srgbClr val="002060"/>
                </a:solidFill>
                <a:latin typeface="Times New Roman"/>
              </a:rPr>
              <a:t>31 декабря года, предшествующего предыдущему году.</a:t>
            </a:r>
          </a:p>
          <a:p>
            <a:pPr algn="just"/>
            <a:endParaRPr lang="ru-RU" sz="2800" b="1" dirty="0" smtClean="0">
              <a:solidFill>
                <a:srgbClr val="002060"/>
              </a:solidFill>
              <a:latin typeface="Times New Roman"/>
            </a:endParaRPr>
          </a:p>
          <a:p>
            <a:pPr algn="just"/>
            <a:r>
              <a:rPr lang="ru-RU" sz="2800" b="1" dirty="0">
                <a:solidFill>
                  <a:srgbClr val="002060"/>
                </a:solidFill>
                <a:latin typeface="Times New Roman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Times New Roman"/>
              </a:rPr>
              <a:t>      Таким </a:t>
            </a:r>
            <a:r>
              <a:rPr lang="ru-RU" sz="2800" b="1" dirty="0">
                <a:solidFill>
                  <a:srgbClr val="002060"/>
                </a:solidFill>
                <a:latin typeface="Times New Roman"/>
              </a:rPr>
              <a:t>образом, при заполнении баланса за 2020 год в нем указываются данные на 31 декабря 2020 г., 31 декабря 2019 г. и 31 декабря 2018 г.</a:t>
            </a:r>
          </a:p>
        </p:txBody>
      </p:sp>
    </p:spTree>
    <p:extLst>
      <p:ext uri="{BB962C8B-B14F-4D97-AF65-F5344CB8AC3E}">
        <p14:creationId xmlns:p14="http://schemas.microsoft.com/office/powerpoint/2010/main" val="33764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36888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88640"/>
            <a:ext cx="8712968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600" b="1" dirty="0" smtClean="0">
                <a:latin typeface="Times New Roman"/>
              </a:rPr>
              <a:t>     В </a:t>
            </a:r>
            <a:r>
              <a:rPr lang="ru-RU" sz="2600" b="1" dirty="0">
                <a:latin typeface="Times New Roman"/>
              </a:rPr>
              <a:t>первой </a:t>
            </a:r>
            <a:r>
              <a:rPr lang="ru-RU" sz="2600" b="1" dirty="0">
                <a:solidFill>
                  <a:srgbClr val="0000FF"/>
                </a:solidFill>
                <a:latin typeface="Times New Roman"/>
                <a:hlinkClick r:id="rId2"/>
              </a:rPr>
              <a:t>графе баланса "Пояснения" указывается номер соответствующего пояснения к бухгалтерскому балансу и отчету о финансовых результатах</a:t>
            </a:r>
            <a:r>
              <a:rPr lang="ru-RU" sz="2600" b="1" dirty="0" smtClean="0">
                <a:solidFill>
                  <a:srgbClr val="0000FF"/>
                </a:solidFill>
                <a:latin typeface="Times New Roman"/>
                <a:hlinkClick r:id="rId2"/>
              </a:rPr>
              <a:t>.</a:t>
            </a:r>
          </a:p>
          <a:p>
            <a:pPr algn="just"/>
            <a:endParaRPr lang="ru-RU" sz="2600" b="1" dirty="0">
              <a:solidFill>
                <a:srgbClr val="0000FF"/>
              </a:solidFill>
              <a:latin typeface="Times New Roman"/>
              <a:hlinkClick r:id="rId2"/>
            </a:endParaRPr>
          </a:p>
          <a:p>
            <a:pPr algn="just"/>
            <a:r>
              <a:rPr lang="ru-RU" sz="2600" b="1" dirty="0">
                <a:latin typeface="Times New Roman"/>
              </a:rPr>
              <a:t> </a:t>
            </a:r>
            <a:r>
              <a:rPr lang="ru-RU" sz="2600" b="1" dirty="0" smtClean="0">
                <a:latin typeface="Times New Roman"/>
              </a:rPr>
              <a:t>   Пояснениями </a:t>
            </a:r>
            <a:r>
              <a:rPr lang="ru-RU" sz="2600" b="1" dirty="0">
                <a:latin typeface="Times New Roman"/>
              </a:rPr>
              <a:t>(приложениями) к бухгалтерскому </a:t>
            </a:r>
            <a:r>
              <a:rPr lang="ru-RU" sz="2600" b="1" dirty="0">
                <a:solidFill>
                  <a:srgbClr val="0000FF"/>
                </a:solidFill>
                <a:latin typeface="Times New Roman"/>
                <a:hlinkClick r:id="rId3"/>
              </a:rPr>
              <a:t>балансу и </a:t>
            </a:r>
            <a:r>
              <a:rPr lang="ru-RU" sz="2600" b="1" dirty="0">
                <a:solidFill>
                  <a:srgbClr val="0000FF"/>
                </a:solidFill>
                <a:latin typeface="Times New Roman"/>
                <a:hlinkClick r:id="rId4"/>
              </a:rPr>
              <a:t>отчету о финансовых результатах являются</a:t>
            </a:r>
            <a:r>
              <a:rPr lang="ru-RU" sz="2600" b="1" dirty="0" smtClean="0">
                <a:solidFill>
                  <a:srgbClr val="0000FF"/>
                </a:solidFill>
                <a:latin typeface="Times New Roman"/>
                <a:hlinkClick r:id="rId4"/>
              </a:rPr>
              <a:t>:</a:t>
            </a:r>
          </a:p>
          <a:p>
            <a:pPr algn="just"/>
            <a:endParaRPr lang="ru-RU" sz="2600" b="1" dirty="0">
              <a:solidFill>
                <a:srgbClr val="0000FF"/>
              </a:solidFill>
              <a:latin typeface="Times New Roman"/>
              <a:hlinkClick r:id="rId4"/>
            </a:endParaRPr>
          </a:p>
          <a:p>
            <a:pPr marL="342900" indent="-342900" algn="just">
              <a:buFontTx/>
              <a:buChar char="-"/>
            </a:pPr>
            <a:r>
              <a:rPr lang="ru-RU" sz="2600" b="1" dirty="0" smtClean="0">
                <a:solidFill>
                  <a:srgbClr val="0000FF"/>
                </a:solidFill>
                <a:latin typeface="Times New Roman"/>
                <a:hlinkClick r:id="rId5"/>
              </a:rPr>
              <a:t>отчет </a:t>
            </a:r>
            <a:r>
              <a:rPr lang="ru-RU" sz="2600" b="1" dirty="0">
                <a:solidFill>
                  <a:srgbClr val="0000FF"/>
                </a:solidFill>
                <a:latin typeface="Times New Roman"/>
                <a:hlinkClick r:id="rId5"/>
              </a:rPr>
              <a:t>об изменениях капитала</a:t>
            </a:r>
            <a:r>
              <a:rPr lang="ru-RU" sz="2600" b="1" dirty="0" smtClean="0">
                <a:solidFill>
                  <a:srgbClr val="0000FF"/>
                </a:solidFill>
                <a:latin typeface="Times New Roman"/>
                <a:hlinkClick r:id="rId5"/>
              </a:rPr>
              <a:t>;</a:t>
            </a:r>
          </a:p>
          <a:p>
            <a:pPr marL="342900" indent="-342900" algn="just">
              <a:buFontTx/>
              <a:buChar char="-"/>
            </a:pPr>
            <a:endParaRPr lang="ru-RU" sz="2600" b="1" dirty="0">
              <a:solidFill>
                <a:srgbClr val="0000FF"/>
              </a:solidFill>
              <a:latin typeface="Times New Roman"/>
              <a:hlinkClick r:id="rId5"/>
            </a:endParaRPr>
          </a:p>
          <a:p>
            <a:pPr marL="342900" indent="-342900" algn="just">
              <a:buFontTx/>
              <a:buChar char="-"/>
            </a:pPr>
            <a:r>
              <a:rPr lang="ru-RU" sz="2600" b="1" dirty="0" smtClean="0">
                <a:solidFill>
                  <a:srgbClr val="0000FF"/>
                </a:solidFill>
                <a:latin typeface="Times New Roman"/>
                <a:hlinkClick r:id="rId6"/>
              </a:rPr>
              <a:t>отчет </a:t>
            </a:r>
            <a:r>
              <a:rPr lang="ru-RU" sz="2600" b="1" dirty="0">
                <a:solidFill>
                  <a:srgbClr val="0000FF"/>
                </a:solidFill>
                <a:latin typeface="Times New Roman"/>
                <a:hlinkClick r:id="rId6"/>
              </a:rPr>
              <a:t>о движении денежных средств</a:t>
            </a:r>
            <a:r>
              <a:rPr lang="ru-RU" sz="2600" b="1" dirty="0" smtClean="0">
                <a:solidFill>
                  <a:srgbClr val="0000FF"/>
                </a:solidFill>
                <a:latin typeface="Times New Roman"/>
                <a:hlinkClick r:id="rId6"/>
              </a:rPr>
              <a:t>;</a:t>
            </a:r>
          </a:p>
          <a:p>
            <a:pPr marL="342900" indent="-342900" algn="just">
              <a:buFontTx/>
              <a:buChar char="-"/>
            </a:pPr>
            <a:endParaRPr lang="ru-RU" sz="2600" b="1" dirty="0">
              <a:solidFill>
                <a:srgbClr val="0000FF"/>
              </a:solidFill>
              <a:latin typeface="Times New Roman"/>
              <a:hlinkClick r:id="rId6"/>
            </a:endParaRPr>
          </a:p>
          <a:p>
            <a:pPr algn="just"/>
            <a:r>
              <a:rPr lang="ru-RU" sz="2600" b="1" dirty="0">
                <a:latin typeface="Times New Roman"/>
              </a:rPr>
              <a:t>- пояснения к бухгалтерскому балансу и отчету о финансовых результатах, оформленные в текстовой и (или) табличной форме.</a:t>
            </a:r>
          </a:p>
        </p:txBody>
      </p:sp>
    </p:spTree>
    <p:extLst>
      <p:ext uri="{BB962C8B-B14F-4D97-AF65-F5344CB8AC3E}">
        <p14:creationId xmlns:p14="http://schemas.microsoft.com/office/powerpoint/2010/main" val="1177392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36888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404664"/>
            <a:ext cx="833467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002060"/>
                </a:solidFill>
                <a:latin typeface="Times New Roman"/>
              </a:rPr>
              <a:t>Информация, отраженная в этой </a:t>
            </a:r>
            <a:r>
              <a:rPr lang="ru-RU" sz="4000" b="1" dirty="0">
                <a:solidFill>
                  <a:srgbClr val="002060"/>
                </a:solidFill>
                <a:latin typeface="Times New Roman"/>
                <a:hlinkClick r:id="rId2"/>
              </a:rPr>
              <a:t>графе, </a:t>
            </a:r>
            <a:endParaRPr lang="ru-RU" sz="4000" b="1" dirty="0" smtClean="0">
              <a:solidFill>
                <a:srgbClr val="002060"/>
              </a:solidFill>
              <a:latin typeface="Times New Roman"/>
              <a:hlinkClick r:id="rId2"/>
            </a:endParaRP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/>
                <a:hlinkClick r:id="rId2"/>
              </a:rPr>
              <a:t>призвана </a:t>
            </a:r>
            <a:r>
              <a:rPr lang="ru-RU" sz="4000" b="1" dirty="0">
                <a:solidFill>
                  <a:srgbClr val="002060"/>
                </a:solidFill>
                <a:latin typeface="Times New Roman"/>
                <a:hlinkClick r:id="rId2"/>
              </a:rPr>
              <a:t>помочь пользователям отчетности найти в представленных приложениях необходимые расшифровки в отношении данных, отраженных в той или иной конкретной строке баланса.</a:t>
            </a:r>
          </a:p>
        </p:txBody>
      </p:sp>
    </p:spTree>
    <p:extLst>
      <p:ext uri="{BB962C8B-B14F-4D97-AF65-F5344CB8AC3E}">
        <p14:creationId xmlns:p14="http://schemas.microsoft.com/office/powerpoint/2010/main" val="1177392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36888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7504" y="116633"/>
            <a:ext cx="878497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/>
              </a:rPr>
              <a:t>При заполнении баланса </a:t>
            </a:r>
            <a:endParaRPr lang="ru-RU" sz="3200" b="1" dirty="0" smtClean="0">
              <a:solidFill>
                <a:srgbClr val="002060"/>
              </a:solidFill>
              <a:latin typeface="Times New Roman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/>
              </a:rPr>
              <a:t>показатели </a:t>
            </a:r>
            <a:r>
              <a:rPr lang="ru-RU" sz="3200" b="1" dirty="0">
                <a:solidFill>
                  <a:srgbClr val="002060"/>
                </a:solidFill>
                <a:latin typeface="Times New Roman"/>
              </a:rPr>
              <a:t>об отдельных активах, обязательствах могут приводиться общей суммой с раскрытием в пояснениях </a:t>
            </a:r>
            <a:endParaRPr lang="ru-RU" sz="3200" b="1" dirty="0" smtClean="0">
              <a:solidFill>
                <a:srgbClr val="002060"/>
              </a:solidFill>
              <a:latin typeface="Times New Roman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/>
              </a:rPr>
              <a:t>к </a:t>
            </a:r>
            <a:r>
              <a:rPr lang="ru-RU" sz="3200" b="1" dirty="0">
                <a:solidFill>
                  <a:srgbClr val="002060"/>
                </a:solidFill>
                <a:latin typeface="Times New Roman"/>
              </a:rPr>
              <a:t>бухгалтерскому балансу, </a:t>
            </a:r>
            <a:endParaRPr lang="ru-RU" sz="3200" b="1" dirty="0" smtClean="0">
              <a:solidFill>
                <a:srgbClr val="002060"/>
              </a:solidFill>
              <a:latin typeface="Times New Roman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/>
              </a:rPr>
              <a:t>если </a:t>
            </a:r>
            <a:r>
              <a:rPr lang="ru-RU" sz="3200" b="1" dirty="0">
                <a:solidFill>
                  <a:srgbClr val="002060"/>
                </a:solidFill>
                <a:latin typeface="Times New Roman"/>
              </a:rPr>
              <a:t>каждый из этих показателей </a:t>
            </a:r>
            <a:endParaRPr lang="ru-RU" sz="3200" b="1" dirty="0" smtClean="0">
              <a:solidFill>
                <a:srgbClr val="002060"/>
              </a:solidFill>
              <a:latin typeface="Times New Roman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/>
              </a:rPr>
              <a:t>в </a:t>
            </a:r>
            <a:r>
              <a:rPr lang="ru-RU" sz="3200" b="1" dirty="0">
                <a:solidFill>
                  <a:srgbClr val="002060"/>
                </a:solidFill>
                <a:latin typeface="Times New Roman"/>
              </a:rPr>
              <a:t>отдельности несущественен для оценки заинтересованными пользователями финансового положения </a:t>
            </a:r>
            <a:endParaRPr lang="ru-RU" sz="3200" b="1" dirty="0" smtClean="0">
              <a:solidFill>
                <a:srgbClr val="002060"/>
              </a:solidFill>
              <a:latin typeface="Times New Roman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/>
              </a:rPr>
              <a:t>организации </a:t>
            </a: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/>
              </a:rPr>
              <a:t>или </a:t>
            </a:r>
            <a:r>
              <a:rPr lang="ru-RU" sz="3200" b="1" dirty="0">
                <a:solidFill>
                  <a:srgbClr val="002060"/>
                </a:solidFill>
                <a:latin typeface="Times New Roman"/>
              </a:rPr>
              <a:t>финансовых </a:t>
            </a:r>
            <a:r>
              <a:rPr lang="ru-RU" sz="3200" b="1" dirty="0" smtClean="0">
                <a:solidFill>
                  <a:srgbClr val="002060"/>
                </a:solidFill>
                <a:latin typeface="Times New Roman"/>
              </a:rPr>
              <a:t>результатов</a:t>
            </a: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Times New Roman"/>
              </a:rPr>
              <a:t>ее деятельности</a:t>
            </a:r>
          </a:p>
        </p:txBody>
      </p:sp>
    </p:spTree>
    <p:extLst>
      <p:ext uri="{BB962C8B-B14F-4D97-AF65-F5344CB8AC3E}">
        <p14:creationId xmlns:p14="http://schemas.microsoft.com/office/powerpoint/2010/main" val="3121778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36888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88640"/>
            <a:ext cx="864096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rgbClr val="002060"/>
                </a:solidFill>
                <a:latin typeface="Times New Roman"/>
              </a:rPr>
              <a:t>При наличии </a:t>
            </a:r>
            <a:r>
              <a:rPr lang="ru-RU" sz="4400" b="1" dirty="0" smtClean="0">
                <a:solidFill>
                  <a:srgbClr val="002060"/>
                </a:solidFill>
                <a:latin typeface="Times New Roman"/>
              </a:rPr>
              <a:t>существенных</a:t>
            </a:r>
            <a:r>
              <a:rPr lang="ru-RU" sz="4400" b="1" dirty="0" smtClean="0">
                <a:solidFill>
                  <a:srgbClr val="002060"/>
                </a:solidFill>
                <a:latin typeface="Times New Roman"/>
                <a:hlinkClick r:id="rId2"/>
              </a:rPr>
              <a:t> </a:t>
            </a:r>
            <a:r>
              <a:rPr lang="ru-RU" sz="4400" b="1" dirty="0">
                <a:solidFill>
                  <a:srgbClr val="002060"/>
                </a:solidFill>
                <a:latin typeface="Times New Roman"/>
                <a:hlinkClick r:id="rId2"/>
              </a:rPr>
              <a:t>показателей организация дополняет баланс </a:t>
            </a:r>
            <a:endParaRPr lang="ru-RU" sz="4400" b="1" dirty="0" smtClean="0">
              <a:solidFill>
                <a:srgbClr val="002060"/>
              </a:solidFill>
              <a:latin typeface="Times New Roman"/>
              <a:hlinkClick r:id="rId2"/>
            </a:endParaRPr>
          </a:p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Times New Roman"/>
                <a:hlinkClick r:id="rId2"/>
              </a:rPr>
              <a:t>новыми </a:t>
            </a:r>
            <a:r>
              <a:rPr lang="ru-RU" sz="4400" b="1" dirty="0">
                <a:solidFill>
                  <a:srgbClr val="002060"/>
                </a:solidFill>
                <a:latin typeface="Times New Roman"/>
                <a:hlinkClick r:id="rId2"/>
              </a:rPr>
              <a:t>строками, </a:t>
            </a:r>
            <a:endParaRPr lang="ru-RU" sz="4400" b="1" dirty="0" smtClean="0">
              <a:solidFill>
                <a:srgbClr val="002060"/>
              </a:solidFill>
              <a:latin typeface="Times New Roman"/>
              <a:hlinkClick r:id="rId2"/>
            </a:endParaRPr>
          </a:p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Times New Roman"/>
                <a:hlinkClick r:id="rId2"/>
              </a:rPr>
              <a:t>в </a:t>
            </a:r>
            <a:r>
              <a:rPr lang="ru-RU" sz="4400" b="1" dirty="0">
                <a:solidFill>
                  <a:srgbClr val="002060"/>
                </a:solidFill>
                <a:latin typeface="Times New Roman"/>
                <a:hlinkClick r:id="rId2"/>
              </a:rPr>
              <a:t>которых расшифровывает данные об отдельных активах </a:t>
            </a:r>
            <a:endParaRPr lang="ru-RU" sz="4400" b="1" dirty="0" smtClean="0">
              <a:solidFill>
                <a:srgbClr val="002060"/>
              </a:solidFill>
              <a:latin typeface="Times New Roman"/>
              <a:hlinkClick r:id="rId2"/>
            </a:endParaRPr>
          </a:p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Times New Roman"/>
                <a:hlinkClick r:id="rId2"/>
              </a:rPr>
              <a:t>и </a:t>
            </a:r>
            <a:r>
              <a:rPr lang="ru-RU" sz="4400" b="1" dirty="0">
                <a:solidFill>
                  <a:srgbClr val="002060"/>
                </a:solidFill>
                <a:latin typeface="Times New Roman"/>
                <a:hlinkClick r:id="rId2"/>
              </a:rPr>
              <a:t>обязательствах.</a:t>
            </a:r>
          </a:p>
        </p:txBody>
      </p:sp>
    </p:spTree>
    <p:extLst>
      <p:ext uri="{BB962C8B-B14F-4D97-AF65-F5344CB8AC3E}">
        <p14:creationId xmlns:p14="http://schemas.microsoft.com/office/powerpoint/2010/main" val="3121778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36888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7504" y="188640"/>
            <a:ext cx="8928992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Times New Roman"/>
              </a:rPr>
              <a:t>Организация самостоятельно относит информацию (показатели) об отдельных активах, обязательствах, доходах, расходах и хозяйственных операциях к существенным или несущественным исходя как из величины, так и характера этой информации. </a:t>
            </a:r>
            <a:endParaRPr lang="ru-RU" sz="3200" b="1" dirty="0" smtClean="0">
              <a:solidFill>
                <a:srgbClr val="002060"/>
              </a:solidFill>
              <a:latin typeface="Times New Roman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/>
              </a:rPr>
              <a:t>При </a:t>
            </a:r>
            <a:r>
              <a:rPr lang="ru-RU" sz="3200" b="1" dirty="0">
                <a:solidFill>
                  <a:srgbClr val="002060"/>
                </a:solidFill>
                <a:latin typeface="Times New Roman"/>
              </a:rPr>
              <a:t>этом в соответствии с </a:t>
            </a:r>
            <a:endParaRPr lang="ru-RU" sz="3200" b="1" dirty="0" smtClean="0">
              <a:solidFill>
                <a:srgbClr val="002060"/>
              </a:solidFill>
              <a:latin typeface="Times New Roman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/>
                <a:hlinkClick r:id="rId2"/>
              </a:rPr>
              <a:t>ПБУ </a:t>
            </a:r>
            <a:r>
              <a:rPr lang="ru-RU" sz="3200" b="1" dirty="0">
                <a:solidFill>
                  <a:srgbClr val="002060"/>
                </a:solidFill>
                <a:latin typeface="Times New Roman"/>
                <a:hlinkClick r:id="rId2"/>
              </a:rPr>
              <a:t>1/2008 несущественной является информация, от наличия, отсутствия или способа отражения которой в бухгалтерской отчетности организации не зависят экономические решения пользователей этой отчетности.</a:t>
            </a:r>
          </a:p>
        </p:txBody>
      </p:sp>
    </p:spTree>
    <p:extLst>
      <p:ext uri="{BB962C8B-B14F-4D97-AF65-F5344CB8AC3E}">
        <p14:creationId xmlns:p14="http://schemas.microsoft.com/office/powerpoint/2010/main" val="3121778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36888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7504" y="188641"/>
            <a:ext cx="878497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002060"/>
                </a:solidFill>
                <a:latin typeface="Times New Roman"/>
              </a:rPr>
              <a:t>При заполнении баланса </a:t>
            </a:r>
            <a:endParaRPr lang="ru-RU" sz="3600" b="1" dirty="0" smtClean="0">
              <a:solidFill>
                <a:srgbClr val="002060"/>
              </a:solidFill>
              <a:latin typeface="Times New Roman"/>
            </a:endParaRPr>
          </a:p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/>
              </a:rPr>
              <a:t>(</a:t>
            </a:r>
            <a:r>
              <a:rPr lang="ru-RU" sz="3600" b="1" dirty="0">
                <a:solidFill>
                  <a:srgbClr val="002060"/>
                </a:solidFill>
                <a:latin typeface="Times New Roman"/>
              </a:rPr>
              <a:t>равно как и других форм отчетности) вычитаемый или отрицательный показатель показывается в круглых скобках.</a:t>
            </a:r>
          </a:p>
          <a:p>
            <a:pPr algn="ctr"/>
            <a:endParaRPr lang="ru-RU" sz="3600" b="1" dirty="0">
              <a:solidFill>
                <a:srgbClr val="002060"/>
              </a:solidFill>
              <a:latin typeface="Times New Roman"/>
            </a:endParaRPr>
          </a:p>
          <a:p>
            <a:pPr algn="ctr"/>
            <a:r>
              <a:rPr lang="ru-RU" sz="3600" b="1" dirty="0">
                <a:solidFill>
                  <a:srgbClr val="C00000"/>
                </a:solidFill>
                <a:latin typeface="Times New Roman"/>
              </a:rPr>
              <a:t>Внимание! </a:t>
            </a:r>
            <a:endParaRPr lang="ru-RU" sz="3600" b="1" dirty="0" smtClean="0">
              <a:solidFill>
                <a:srgbClr val="C00000"/>
              </a:solidFill>
              <a:latin typeface="Times New Roman"/>
            </a:endParaRPr>
          </a:p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/>
              </a:rPr>
              <a:t>Баланс </a:t>
            </a:r>
            <a:r>
              <a:rPr lang="ru-RU" sz="3600" b="1" dirty="0">
                <a:solidFill>
                  <a:srgbClr val="002060"/>
                </a:solidFill>
                <a:latin typeface="Times New Roman"/>
              </a:rPr>
              <a:t>заполняется всеми организациями в тысячах рублей </a:t>
            </a:r>
            <a:endParaRPr lang="ru-RU" sz="3600" b="1" dirty="0" smtClean="0">
              <a:solidFill>
                <a:srgbClr val="002060"/>
              </a:solidFill>
              <a:latin typeface="Times New Roman"/>
            </a:endParaRPr>
          </a:p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/>
              </a:rPr>
              <a:t>(</a:t>
            </a:r>
            <a:r>
              <a:rPr lang="ru-RU" sz="3600" b="1" dirty="0">
                <a:solidFill>
                  <a:srgbClr val="002060"/>
                </a:solidFill>
                <a:latin typeface="Times New Roman"/>
              </a:rPr>
              <a:t>в миллионах рублей заполнять баланс нельзя).</a:t>
            </a:r>
          </a:p>
        </p:txBody>
      </p:sp>
    </p:spTree>
    <p:extLst>
      <p:ext uri="{BB962C8B-B14F-4D97-AF65-F5344CB8AC3E}">
        <p14:creationId xmlns:p14="http://schemas.microsoft.com/office/powerpoint/2010/main" val="3705023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8525761"/>
              </p:ext>
            </p:extLst>
          </p:nvPr>
        </p:nvGraphicFramePr>
        <p:xfrm>
          <a:off x="179512" y="188640"/>
          <a:ext cx="8784976" cy="5935216"/>
        </p:xfrm>
        <a:graphic>
          <a:graphicData uri="http://schemas.openxmlformats.org/drawingml/2006/table">
            <a:tbl>
              <a:tblPr/>
              <a:tblGrid>
                <a:gridCol w="8784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935216">
                <a:tc>
                  <a:txBody>
                    <a:bodyPr/>
                    <a:lstStyle/>
                    <a:p>
                      <a:pPr marL="12700" marR="12700" indent="419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40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 соответствии с классификацией имущества организации </a:t>
                      </a:r>
                      <a:endParaRPr lang="ru-RU" sz="4000" b="1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12700" indent="419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40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и </a:t>
                      </a:r>
                      <a:r>
                        <a:rPr lang="ru-RU" sz="40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источников его образования </a:t>
                      </a:r>
                      <a:endParaRPr lang="ru-RU" sz="4000" b="1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12700" indent="419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4000" b="1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12700" indent="419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44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 </a:t>
                      </a:r>
                      <a:r>
                        <a:rPr lang="ru-RU" sz="44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активе бухгалтерского баланса </a:t>
                      </a:r>
                      <a:r>
                        <a:rPr lang="ru-RU" sz="4400" b="1" spc="-5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размещается имущество, </a:t>
                      </a:r>
                      <a:endParaRPr lang="ru-RU" sz="4400" b="1" spc="-5" dirty="0" smtClean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12700" indent="419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44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а </a:t>
                      </a:r>
                      <a:r>
                        <a:rPr lang="ru-RU" sz="44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 пассиве - </a:t>
                      </a:r>
                      <a:r>
                        <a:rPr lang="ru-RU" sz="4400" b="1" spc="-5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источники образования этого же самого </a:t>
                      </a:r>
                      <a:r>
                        <a:rPr lang="ru-RU" sz="4400" b="1" spc="-5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имущества.</a:t>
                      </a:r>
                      <a:endParaRPr lang="ru-RU" sz="4400" b="1" spc="-5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36888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4632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4542397"/>
              </p:ext>
            </p:extLst>
          </p:nvPr>
        </p:nvGraphicFramePr>
        <p:xfrm>
          <a:off x="251520" y="116632"/>
          <a:ext cx="8641302" cy="5818460"/>
        </p:xfrm>
        <a:graphic>
          <a:graphicData uri="http://schemas.openxmlformats.org/drawingml/2006/table">
            <a:tbl>
              <a:tblPr/>
              <a:tblGrid>
                <a:gridCol w="86413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18460">
                <a:tc>
                  <a:txBody>
                    <a:bodyPr/>
                    <a:lstStyle/>
                    <a:p>
                      <a:pPr marL="12700" marR="12700" indent="419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6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Для более объективного </a:t>
                      </a:r>
                      <a:r>
                        <a:rPr lang="ru-RU" sz="36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отражения</a:t>
                      </a:r>
                    </a:p>
                    <a:p>
                      <a:pPr marL="12700" marR="12700" indent="419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6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36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 бухгалтерской отчетности финансовых результатов </a:t>
                      </a:r>
                      <a:r>
                        <a:rPr lang="ru-RU" sz="3600" b="1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убытки </a:t>
                      </a:r>
                      <a:r>
                        <a:rPr lang="ru-RU" sz="36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размещаются в </a:t>
                      </a:r>
                      <a:r>
                        <a:rPr lang="ru-RU" sz="3600" b="1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пассиве баланса </a:t>
                      </a:r>
                      <a:endParaRPr lang="ru-RU" sz="3600" b="1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2700" marR="12700" indent="419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6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для </a:t>
                      </a:r>
                      <a:r>
                        <a:rPr lang="ru-RU" sz="36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уменьшения суммы прибыли, </a:t>
                      </a:r>
                      <a:endParaRPr lang="ru-RU" sz="3600" b="1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12700" indent="419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3600" b="1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12700" indent="419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6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что </a:t>
                      </a:r>
                      <a:r>
                        <a:rPr lang="ru-RU" sz="36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позволяет более реально оценивать результаты деятельности организации, наличие имущества (активов) и источников его образования (пассивов).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036888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5754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5760640"/>
          </a:xfrm>
        </p:spPr>
        <p:txBody>
          <a:bodyPr>
            <a:normAutofit lnSpcReduction="10000"/>
          </a:bodyPr>
          <a:lstStyle/>
          <a:p>
            <a:pPr marL="0" marR="67310" indent="0" eaLnBrk="0" hangingPunc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3900" b="1" spc="-5" dirty="0" smtClean="0">
                <a:solidFill>
                  <a:srgbClr val="C00000"/>
                </a:solidFill>
                <a:latin typeface="Times New Roman"/>
                <a:ea typeface="Times New Roman"/>
              </a:rPr>
              <a:t>Вопросы:</a:t>
            </a:r>
          </a:p>
          <a:p>
            <a:pPr marL="0" marR="67310" indent="0" eaLnBrk="0" hangingPunct="0">
              <a:lnSpc>
                <a:spcPct val="110000"/>
              </a:lnSpc>
              <a:spcBef>
                <a:spcPts val="0"/>
              </a:spcBef>
              <a:buNone/>
            </a:pPr>
            <a:endParaRPr lang="ru-RU" sz="3900" b="1" spc="-5" dirty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109728" indent="0">
              <a:buNone/>
            </a:pP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1.Сущность бухгалтерского баланса, его строение</a:t>
            </a:r>
          </a:p>
          <a:p>
            <a:pPr marL="624078" indent="-514350">
              <a:buAutoNum type="arabicPeriod"/>
            </a:pPr>
            <a:endParaRPr lang="ru-RU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ru-RU" sz="3200" b="1" i="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2. Виды бухгалтерских балансов </a:t>
            </a:r>
            <a:r>
              <a:rPr lang="ru-RU" sz="3200" b="1" i="1" dirty="0" smtClean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(самостоятельно)</a:t>
            </a:r>
          </a:p>
          <a:p>
            <a:pPr marL="109728" indent="0">
              <a:buNone/>
            </a:pPr>
            <a:endParaRPr lang="ru-RU" sz="3200" b="1" i="0" dirty="0" smtClean="0"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Типы изменений бухгалтерских балансов под влиянием хозяйственных операций </a:t>
            </a:r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(самостоятельно)</a:t>
            </a:r>
          </a:p>
        </p:txBody>
      </p:sp>
    </p:spTree>
    <p:extLst>
      <p:ext uri="{BB962C8B-B14F-4D97-AF65-F5344CB8AC3E}">
        <p14:creationId xmlns:p14="http://schemas.microsoft.com/office/powerpoint/2010/main" val="1414003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88640"/>
            <a:ext cx="8640960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2700" lvl="0" indent="419100" algn="just"/>
            <a:r>
              <a:rPr lang="ru-RU" sz="40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В активе бухгалтерского </a:t>
            </a:r>
            <a:r>
              <a:rPr lang="ru-RU" sz="4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баланса, </a:t>
            </a:r>
            <a:r>
              <a:rPr lang="ru-RU" sz="40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4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всё имущество организации сгруппировано в два раздела</a:t>
            </a:r>
            <a:r>
              <a:rPr lang="ru-RU" sz="40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:</a:t>
            </a:r>
          </a:p>
          <a:p>
            <a:pPr marL="12700" marR="12700" lvl="0" indent="419100" algn="just"/>
            <a:endParaRPr lang="ru-RU" sz="4000" b="1" spc="-5" dirty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lvl="0" algn="just">
              <a:buClr>
                <a:srgbClr val="000000"/>
              </a:buClr>
              <a:buSzPts val="1300"/>
              <a:tabLst>
                <a:tab pos="1146175" algn="l"/>
              </a:tabLst>
            </a:pPr>
            <a:r>
              <a:rPr lang="ru-RU" sz="4400" b="1" spc="-5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1.Внеоборотные </a:t>
            </a:r>
            <a:r>
              <a:rPr lang="ru-RU" sz="4400" b="1" spc="-5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активы</a:t>
            </a:r>
            <a:r>
              <a:rPr lang="ru-RU" sz="4400" b="1" spc="-5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;</a:t>
            </a:r>
          </a:p>
          <a:p>
            <a:pPr lvl="0" algn="just">
              <a:buClr>
                <a:srgbClr val="000000"/>
              </a:buClr>
              <a:buSzPts val="1300"/>
              <a:tabLst>
                <a:tab pos="1146175" algn="l"/>
              </a:tabLst>
            </a:pPr>
            <a:endParaRPr lang="ru-RU" sz="4400" b="1" spc="-5" dirty="0">
              <a:solidFill>
                <a:srgbClr val="002060"/>
              </a:solidFill>
              <a:latin typeface="Times New Roman"/>
              <a:ea typeface="Times New Roman"/>
              <a:cs typeface="Times New Roman"/>
            </a:endParaRPr>
          </a:p>
          <a:p>
            <a:pPr lvl="0" algn="just">
              <a:buClr>
                <a:srgbClr val="000000"/>
              </a:buClr>
              <a:buSzPts val="1300"/>
              <a:tabLst>
                <a:tab pos="1146175" algn="l"/>
              </a:tabLst>
            </a:pPr>
            <a:r>
              <a:rPr lang="ru-RU" sz="4400" b="1" spc="-5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2.Оборотные </a:t>
            </a:r>
            <a:r>
              <a:rPr lang="ru-RU" sz="4400" b="1" spc="-5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активы.</a:t>
            </a: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685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273175" y="21066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6529352"/>
              </p:ext>
            </p:extLst>
          </p:nvPr>
        </p:nvGraphicFramePr>
        <p:xfrm>
          <a:off x="179512" y="188640"/>
          <a:ext cx="8784976" cy="5616624"/>
        </p:xfrm>
        <a:graphic>
          <a:graphicData uri="http://schemas.openxmlformats.org/drawingml/2006/table">
            <a:tbl>
              <a:tblPr/>
              <a:tblGrid>
                <a:gridCol w="8784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616624">
                <a:tc>
                  <a:txBody>
                    <a:bodyPr/>
                    <a:lstStyle/>
                    <a:p>
                      <a:pPr marL="12700" marR="12700" indent="419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8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 первом разделе актива </a:t>
                      </a:r>
                      <a:r>
                        <a:rPr lang="ru-RU" sz="2800" b="1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ru-RU" sz="2800" b="1" spc="0" dirty="0" err="1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Внеоборотные</a:t>
                      </a:r>
                      <a:r>
                        <a:rPr lang="ru-RU" sz="2800" b="1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активы» </a:t>
                      </a:r>
                      <a:r>
                        <a:rPr lang="ru-RU" sz="28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бухгалтерского баланса размещается имущество, которое находится в длительном кругообороте</a:t>
                      </a:r>
                      <a:r>
                        <a:rPr lang="ru-RU" sz="28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:</a:t>
                      </a:r>
                    </a:p>
                    <a:p>
                      <a:pPr marL="12700" marR="12700" indent="4191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2400" b="1" spc="-5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1270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57860" algn="l"/>
                        </a:tabLst>
                      </a:pPr>
                      <a:r>
                        <a:rPr lang="ru-RU" sz="28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</a:t>
                      </a:r>
                      <a:r>
                        <a:rPr lang="ru-RU" sz="2800" b="1" u="sng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Нематериальные </a:t>
                      </a:r>
                      <a:r>
                        <a:rPr lang="ru-RU" sz="2800" b="1" u="sng" strike="noStrike" spc="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активы</a:t>
                      </a:r>
                      <a:r>
                        <a:rPr lang="ru-RU" sz="28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endParaRPr lang="ru-RU" sz="2800" b="1" u="none" strike="noStrike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270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57860" algn="l"/>
                        </a:tabLst>
                      </a:pPr>
                      <a:r>
                        <a:rPr lang="ru-RU" sz="28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в </a:t>
                      </a:r>
                      <a:r>
                        <a:rPr lang="ru-RU" sz="28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составе которых в остаточной стоимости (первоначальная стоимость объектов за минусом амортизации) находят свое отражение</a:t>
                      </a:r>
                      <a:r>
                        <a:rPr lang="ru-RU" sz="28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исключительные права на результаты интеллектуальной деятельности и средства индивидуализации, </a:t>
                      </a:r>
                    </a:p>
                    <a:p>
                      <a:pPr marL="0" marR="1270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57860" algn="l"/>
                        </a:tabLst>
                      </a:pPr>
                      <a:endParaRPr kumimoji="0" lang="ru-RU" sz="2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1270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57860" algn="l"/>
                        </a:tabLst>
                      </a:pPr>
                      <a:endParaRPr lang="ru-RU" sz="2800" b="1" u="none" strike="noStrike" spc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3036888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371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685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1572518"/>
              </p:ext>
            </p:extLst>
          </p:nvPr>
        </p:nvGraphicFramePr>
        <p:xfrm>
          <a:off x="179512" y="188640"/>
          <a:ext cx="8784976" cy="5760640"/>
        </p:xfrm>
        <a:graphic>
          <a:graphicData uri="http://schemas.openxmlformats.org/drawingml/2006/table">
            <a:tbl>
              <a:tblPr/>
              <a:tblGrid>
                <a:gridCol w="8784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760640">
                <a:tc>
                  <a:txBody>
                    <a:bodyPr/>
                    <a:lstStyle/>
                    <a:p>
                      <a:pPr marL="0" marR="1270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57860" algn="l"/>
                        </a:tabLst>
                      </a:pPr>
                      <a:r>
                        <a:rPr lang="ru-RU" sz="36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Результаты </a:t>
                      </a:r>
                      <a:r>
                        <a:rPr lang="ru-RU" sz="3600" b="1" u="none" strike="noStrike" spc="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исследований и </a:t>
                      </a:r>
                      <a:r>
                        <a:rPr lang="ru-RU" sz="36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разработок</a:t>
                      </a:r>
                    </a:p>
                    <a:p>
                      <a:pPr marL="0" marR="1270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57860" algn="l"/>
                        </a:tabLst>
                      </a:pPr>
                      <a:r>
                        <a:rPr lang="ru-RU" sz="36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</a:t>
                      </a:r>
                    </a:p>
                    <a:p>
                      <a:pPr marL="0" marR="1270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57860" algn="l"/>
                        </a:tabLst>
                      </a:pPr>
                      <a:r>
                        <a:rPr lang="ru-RU" sz="3600" b="1" u="none" strike="noStrike" spc="0" baseline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</a:t>
                      </a:r>
                      <a:r>
                        <a:rPr lang="ru-RU" sz="36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 </a:t>
                      </a:r>
                      <a:r>
                        <a:rPr lang="ru-RU" sz="36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данной строке отражается информация о расходах на завершенные научно- исследовательские, </a:t>
                      </a:r>
                      <a:endParaRPr lang="ru-RU" sz="3600" b="1" u="none" strike="noStrike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270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57860" algn="l"/>
                        </a:tabLst>
                      </a:pPr>
                      <a:r>
                        <a:rPr lang="ru-RU" sz="36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опытно-конструкторские </a:t>
                      </a:r>
                      <a:r>
                        <a:rPr lang="ru-RU" sz="36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 технологические работы (НИОКР</a:t>
                      </a:r>
                      <a:r>
                        <a:rPr lang="ru-RU" sz="36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</a:p>
                    <a:p>
                      <a:pPr marL="0" marR="1270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57860" algn="l"/>
                        </a:tabLst>
                      </a:pPr>
                      <a:endParaRPr lang="ru-RU" sz="3600" b="1" u="none" strike="noStrike" spc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036888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371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685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88640"/>
            <a:ext cx="8640960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    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Нематериальные </a:t>
            </a:r>
          </a:p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поисковые </a:t>
            </a:r>
            <a:r>
              <a:rPr lang="ru-R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активы </a:t>
            </a:r>
            <a:endParaRPr lang="ru-RU" sz="3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Сумма затрат на освоение природных ресурсов</a:t>
            </a:r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  <a:hlinkClick r:id="rId2"/>
            </a:endParaRPr>
          </a:p>
          <a:p>
            <a:endParaRPr lang="ru-RU" sz="3200" b="1" dirty="0">
              <a:solidFill>
                <a:srgbClr val="002060"/>
              </a:solidFill>
              <a:latin typeface=""/>
              <a:cs typeface="Times New Roman" pitchFamily="18" charset="0"/>
            </a:endParaRPr>
          </a:p>
          <a:p>
            <a:endParaRPr lang="ru-RU" sz="3200" b="1" dirty="0" smtClean="0">
              <a:solidFill>
                <a:srgbClr val="002060"/>
              </a:solidFill>
              <a:latin typeface=""/>
              <a:cs typeface="Times New Roman" pitchFamily="18" charset="0"/>
            </a:endParaRPr>
          </a:p>
          <a:p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8766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685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16633"/>
            <a:ext cx="8712968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u="sng" dirty="0">
                <a:solidFill>
                  <a:srgbClr val="002060"/>
                </a:solidFill>
                <a:latin typeface="Times New Roman"/>
              </a:rPr>
              <a:t>К нематериальным поисковым активам, как правило, относятся</a:t>
            </a:r>
            <a:r>
              <a:rPr lang="ru-RU" sz="2800" b="1" u="sng" dirty="0" smtClean="0">
                <a:solidFill>
                  <a:srgbClr val="002060"/>
                </a:solidFill>
                <a:latin typeface="Times New Roman"/>
              </a:rPr>
              <a:t>:</a:t>
            </a:r>
          </a:p>
          <a:p>
            <a:pPr algn="just"/>
            <a:endParaRPr lang="ru-RU" sz="2800" b="1" dirty="0">
              <a:solidFill>
                <a:srgbClr val="002060"/>
              </a:solidFill>
              <a:latin typeface="Times New Roman"/>
            </a:endParaRPr>
          </a:p>
          <a:p>
            <a:pPr algn="just"/>
            <a:r>
              <a:rPr lang="ru-RU" sz="2800" b="1" dirty="0">
                <a:solidFill>
                  <a:srgbClr val="002060"/>
                </a:solidFill>
                <a:latin typeface="Times New Roman"/>
              </a:rPr>
              <a:t>а) право на выполнение работ по поиску, оценке месторождений полезных ископаемых и (или) разведке полезных ископаемых, подтвержденное наличием соответствующей лицензии;</a:t>
            </a:r>
          </a:p>
          <a:p>
            <a:pPr algn="just"/>
            <a:r>
              <a:rPr lang="ru-RU" sz="2800" b="1" dirty="0">
                <a:solidFill>
                  <a:srgbClr val="002060"/>
                </a:solidFill>
                <a:latin typeface="Times New Roman"/>
              </a:rPr>
              <a:t>б) информация, полученная в результате топографических, геологических и геофизических исследований;</a:t>
            </a:r>
          </a:p>
          <a:p>
            <a:pPr algn="just"/>
            <a:r>
              <a:rPr lang="ru-RU" sz="2800" b="1" dirty="0">
                <a:solidFill>
                  <a:srgbClr val="002060"/>
                </a:solidFill>
                <a:latin typeface="Times New Roman"/>
              </a:rPr>
              <a:t>в) результаты разведочного бурения;</a:t>
            </a:r>
          </a:p>
          <a:p>
            <a:pPr algn="just"/>
            <a:r>
              <a:rPr lang="ru-RU" sz="2800" b="1" dirty="0">
                <a:solidFill>
                  <a:srgbClr val="002060"/>
                </a:solidFill>
                <a:latin typeface="Times New Roman"/>
              </a:rPr>
              <a:t>г) результаты отбора образцов;</a:t>
            </a:r>
          </a:p>
          <a:p>
            <a:pPr algn="just"/>
            <a:r>
              <a:rPr lang="ru-RU" sz="2800" b="1" dirty="0">
                <a:solidFill>
                  <a:srgbClr val="002060"/>
                </a:solidFill>
                <a:latin typeface="Times New Roman"/>
              </a:rPr>
              <a:t>д) иная геологическая информация о недрах;</a:t>
            </a:r>
          </a:p>
          <a:p>
            <a:pPr algn="just"/>
            <a:r>
              <a:rPr lang="ru-RU" sz="2800" b="1" dirty="0">
                <a:solidFill>
                  <a:srgbClr val="002060"/>
                </a:solidFill>
                <a:latin typeface="Times New Roman"/>
              </a:rPr>
              <a:t>е) оценка коммерческой целесообразности добычи.</a:t>
            </a:r>
          </a:p>
        </p:txBody>
      </p:sp>
    </p:spTree>
    <p:extLst>
      <p:ext uri="{BB962C8B-B14F-4D97-AF65-F5344CB8AC3E}">
        <p14:creationId xmlns:p14="http://schemas.microsoft.com/office/powerpoint/2010/main" val="80371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9970471"/>
              </p:ext>
            </p:extLst>
          </p:nvPr>
        </p:nvGraphicFramePr>
        <p:xfrm>
          <a:off x="179512" y="260648"/>
          <a:ext cx="8712968" cy="5746452"/>
        </p:xfrm>
        <a:graphic>
          <a:graphicData uri="http://schemas.openxmlformats.org/drawingml/2006/table">
            <a:tbl>
              <a:tblPr/>
              <a:tblGrid>
                <a:gridCol w="8712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746452">
                <a:tc>
                  <a:txBody>
                    <a:bodyPr/>
                    <a:lstStyle/>
                    <a:p>
                      <a:pPr marL="0" marR="1270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57860" algn="l"/>
                        </a:tabLst>
                      </a:pPr>
                      <a:r>
                        <a:rPr lang="ru-RU" sz="36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</a:t>
                      </a:r>
                      <a:r>
                        <a:rPr lang="ru-RU" sz="40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Материальные </a:t>
                      </a:r>
                      <a:r>
                        <a:rPr lang="ru-RU" sz="4000" b="1" u="none" strike="noStrike" spc="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поисковые активы</a:t>
                      </a:r>
                      <a:r>
                        <a:rPr lang="ru-RU" sz="40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4000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  <a:p>
                      <a:pPr marL="0" marR="1270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57860" algn="l"/>
                        </a:tabLst>
                      </a:pPr>
                      <a:endParaRPr lang="ru-RU" sz="4000" u="none" strike="noStrike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270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57860" algn="l"/>
                        </a:tabLst>
                      </a:pPr>
                      <a:r>
                        <a:rPr lang="ru-RU" sz="4000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  Данную </a:t>
                      </a:r>
                      <a:r>
                        <a:rPr lang="ru-RU" sz="4000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строку заполняют организации, осуществляющие затраты на поиск, оценку месторождений полезных ископаемых и разведку полезных ископаемых на определенном участке недр.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036888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371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116632"/>
            <a:ext cx="9036496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К МПА относят поисковые затраты, признаваемые </a:t>
            </a:r>
            <a:r>
              <a:rPr lang="ru-RU" sz="3000" b="1" dirty="0" err="1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внеоборотными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 активами и связанные в основном с приобретением (созданием) объекта, имеющего материально-вещественную форму. </a:t>
            </a:r>
            <a:endParaRPr lang="ru-RU" sz="3000" b="1" dirty="0" smtClean="0">
              <a:solidFill>
                <a:srgbClr val="002060"/>
              </a:solidFill>
              <a:latin typeface="Times New Roman" pitchFamily="18" charset="0"/>
              <a:ea typeface="Courier New"/>
              <a:cs typeface="Times New Roman" pitchFamily="18" charset="0"/>
            </a:endParaRPr>
          </a:p>
          <a:p>
            <a:pPr algn="ctr"/>
            <a:endParaRPr lang="ru-RU" sz="3000" b="1" dirty="0">
              <a:solidFill>
                <a:srgbClr val="002060"/>
              </a:solidFill>
              <a:latin typeface="Times New Roman" pitchFamily="18" charset="0"/>
              <a:ea typeface="Courier New"/>
              <a:cs typeface="Times New Roman" pitchFamily="18" charset="0"/>
            </a:endParaRPr>
          </a:p>
          <a:p>
            <a:pPr algn="ctr"/>
            <a:r>
              <a:rPr lang="ru-RU" sz="30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При 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этом под поисковыми затратами понимают затраты на поиск, оценку месторождений полезных ископаемых и разведку полезных ископаемых на определенном участке недр, </a:t>
            </a:r>
            <a:endParaRPr lang="ru-RU" sz="3000" b="1" dirty="0" smtClean="0">
              <a:solidFill>
                <a:srgbClr val="002060"/>
              </a:solidFill>
              <a:latin typeface="Times New Roman" pitchFamily="18" charset="0"/>
              <a:ea typeface="Courier New"/>
              <a:cs typeface="Times New Roman" pitchFamily="18" charset="0"/>
            </a:endParaRPr>
          </a:p>
          <a:p>
            <a:pPr algn="ctr"/>
            <a:r>
              <a:rPr lang="ru-RU" sz="30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которые 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понесены до того, </a:t>
            </a:r>
            <a:endParaRPr lang="ru-RU" sz="3000" b="1" dirty="0" smtClean="0">
              <a:solidFill>
                <a:srgbClr val="002060"/>
              </a:solidFill>
              <a:latin typeface="Times New Roman" pitchFamily="18" charset="0"/>
              <a:ea typeface="Courier New"/>
              <a:cs typeface="Times New Roman" pitchFamily="18" charset="0"/>
            </a:endParaRPr>
          </a:p>
          <a:p>
            <a:pPr algn="ctr"/>
            <a:r>
              <a:rPr lang="ru-RU" sz="30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как 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в отношении этого участка недр установлена </a:t>
            </a:r>
            <a:endParaRPr lang="ru-RU" sz="3000" b="1" dirty="0" smtClean="0">
              <a:solidFill>
                <a:srgbClr val="002060"/>
              </a:solidFill>
              <a:latin typeface="Times New Roman" pitchFamily="18" charset="0"/>
              <a:ea typeface="Courier New"/>
              <a:cs typeface="Times New Roman" pitchFamily="18" charset="0"/>
            </a:endParaRPr>
          </a:p>
          <a:p>
            <a:pPr algn="ctr"/>
            <a:r>
              <a:rPr lang="ru-RU" sz="30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и 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документально </a:t>
            </a:r>
            <a:r>
              <a:rPr lang="ru-RU" sz="30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подтверждена</a:t>
            </a:r>
          </a:p>
          <a:p>
            <a:pPr algn="ctr"/>
            <a:r>
              <a:rPr lang="ru-RU" sz="30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 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коммерческая целесообразность добычи</a:t>
            </a:r>
            <a:endParaRPr lang="ru-RU" sz="3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9436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4412216"/>
              </p:ext>
            </p:extLst>
          </p:nvPr>
        </p:nvGraphicFramePr>
        <p:xfrm>
          <a:off x="251520" y="188640"/>
          <a:ext cx="8568952" cy="5852160"/>
        </p:xfrm>
        <a:graphic>
          <a:graphicData uri="http://schemas.openxmlformats.org/drawingml/2006/table">
            <a:tbl>
              <a:tblPr/>
              <a:tblGrid>
                <a:gridCol w="85689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530428">
                <a:tc>
                  <a:txBody>
                    <a:bodyPr/>
                    <a:lstStyle/>
                    <a:p>
                      <a:pPr marL="50800" marR="12700" indent="4064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2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Примерами МПА являются используемые в процессе поиска, </a:t>
                      </a:r>
                      <a:r>
                        <a:rPr lang="ru-RU" sz="32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оценки</a:t>
                      </a:r>
                      <a:r>
                        <a:rPr lang="ru-RU" sz="3200" b="1" spc="-5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32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месторождений </a:t>
                      </a:r>
                      <a:r>
                        <a:rPr lang="ru-RU" sz="32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полезных ископаемых и разведки полезных </a:t>
                      </a:r>
                      <a:r>
                        <a:rPr lang="ru-RU" sz="32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ископаемых:</a:t>
                      </a:r>
                    </a:p>
                    <a:p>
                      <a:pPr marL="50800" marR="12700" indent="4064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3200" b="1" spc="-5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585470" algn="l"/>
                        </a:tabLst>
                      </a:pPr>
                      <a:r>
                        <a:rPr lang="ru-RU" sz="3200" b="1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- сооружения </a:t>
                      </a:r>
                      <a:r>
                        <a:rPr lang="ru-RU" sz="3200" b="1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(система трубопроводов и т.д</a:t>
                      </a:r>
                      <a:r>
                        <a:rPr lang="ru-RU" sz="3200" b="1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.);</a:t>
                      </a:r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85470" algn="l"/>
                        </a:tabLst>
                      </a:pPr>
                      <a:endParaRPr lang="ru-RU" sz="3200" b="1" u="none" strike="noStrike" spc="-5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270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585470" algn="l"/>
                        </a:tabLst>
                      </a:pPr>
                      <a:r>
                        <a:rPr lang="ru-RU" sz="3200" b="1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- оборудование </a:t>
                      </a:r>
                      <a:r>
                        <a:rPr lang="ru-RU" sz="3200" b="1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(специализированные буровые установки, насосные</a:t>
                      </a:r>
                      <a:br>
                        <a:rPr lang="ru-RU" sz="3200" b="1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3200" b="1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агрегаты, резервуары и т.д</a:t>
                      </a:r>
                      <a:r>
                        <a:rPr lang="ru-RU" sz="3200" b="1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.);</a:t>
                      </a:r>
                    </a:p>
                    <a:p>
                      <a:pPr marL="342900" marR="12700" lvl="0" indent="-3429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85470" algn="l"/>
                        </a:tabLst>
                      </a:pPr>
                      <a:endParaRPr lang="ru-RU" sz="3200" b="1" u="none" strike="noStrike" spc="-5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585470" algn="l"/>
                        </a:tabLst>
                      </a:pPr>
                      <a:r>
                        <a:rPr lang="ru-RU" sz="3200" b="1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- транспортные </a:t>
                      </a:r>
                      <a:r>
                        <a:rPr lang="ru-RU" sz="3200" b="1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средства.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216150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3278327"/>
              </p:ext>
            </p:extLst>
          </p:nvPr>
        </p:nvGraphicFramePr>
        <p:xfrm>
          <a:off x="251520" y="260648"/>
          <a:ext cx="8568952" cy="5746452"/>
        </p:xfrm>
        <a:graphic>
          <a:graphicData uri="http://schemas.openxmlformats.org/drawingml/2006/table">
            <a:tbl>
              <a:tblPr/>
              <a:tblGrid>
                <a:gridCol w="85689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746452">
                <a:tc>
                  <a:txBody>
                    <a:bodyPr/>
                    <a:lstStyle/>
                    <a:p>
                      <a:pPr marL="0" marR="1270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797560" algn="l"/>
                        </a:tabLst>
                      </a:pPr>
                      <a:r>
                        <a:rPr lang="ru-RU" sz="2800" b="1" u="none" strike="noStrike" spc="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Основные средства</a:t>
                      </a:r>
                      <a:r>
                        <a:rPr lang="ru-RU" sz="28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в составе которых в остаточной стоимости</a:t>
                      </a:r>
                      <a:br>
                        <a:rPr lang="ru-RU" sz="28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2800" b="1" i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(первоначальная стоимость объектов за минусом амортизации)</a:t>
                      </a:r>
                      <a:r>
                        <a:rPr lang="ru-RU" sz="28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находят свое</a:t>
                      </a:r>
                      <a:br>
                        <a:rPr lang="ru-RU" sz="28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28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отражение:</a:t>
                      </a:r>
                    </a:p>
                    <a:p>
                      <a:pPr marL="342900" marR="12700" lvl="0" indent="-3429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AutoNum type="arabicPeriod"/>
                        <a:tabLst>
                          <a:tab pos="797560" algn="l"/>
                        </a:tabLst>
                      </a:pPr>
                      <a:endParaRPr lang="ru-RU" sz="2800" b="1" u="none" strike="noStrike" spc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91820" algn="l"/>
                        </a:tabLst>
                      </a:pPr>
                      <a:r>
                        <a:rPr lang="ru-RU" sz="2800" b="1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здания, постройки, сооружения;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91820" algn="l"/>
                        </a:tabLst>
                      </a:pPr>
                      <a:r>
                        <a:rPr lang="ru-RU" sz="2800" b="1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тракторы, комбайны, сельскохозяйственные машины и орудия;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91820" algn="l"/>
                        </a:tabLst>
                      </a:pPr>
                      <a:r>
                        <a:rPr lang="ru-RU" sz="2800" b="1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транспортные средства;</a:t>
                      </a:r>
                    </a:p>
                    <a:p>
                      <a:pPr marL="342900" marR="127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91820" algn="l"/>
                        </a:tabLst>
                      </a:pPr>
                      <a:r>
                        <a:rPr lang="ru-RU" sz="2800" b="1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другое имущество со сроком полезного использования свыше </a:t>
                      </a:r>
                      <a:r>
                        <a:rPr lang="ru-RU" sz="2800" b="1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r>
                        <a:rPr lang="ru-RU" sz="2800" b="1" u="none" strike="noStrike" spc="-5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8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месяцев </a:t>
                      </a:r>
                      <a:r>
                        <a:rPr lang="ru-RU" sz="28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независимо от стоимости.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216150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5437722"/>
              </p:ext>
            </p:extLst>
          </p:nvPr>
        </p:nvGraphicFramePr>
        <p:xfrm>
          <a:off x="179512" y="116632"/>
          <a:ext cx="8856984" cy="5832648"/>
        </p:xfrm>
        <a:graphic>
          <a:graphicData uri="http://schemas.openxmlformats.org/drawingml/2006/table">
            <a:tbl>
              <a:tblPr/>
              <a:tblGrid>
                <a:gridCol w="88569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32648">
                <a:tc>
                  <a:txBody>
                    <a:bodyPr/>
                    <a:lstStyle/>
                    <a:p>
                      <a:pPr marL="0" marR="1270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29920" algn="l"/>
                        </a:tabLst>
                      </a:pPr>
                      <a:r>
                        <a:rPr lang="ru-RU" sz="36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</a:t>
                      </a:r>
                      <a:r>
                        <a:rPr lang="ru-RU" sz="44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Доходные </a:t>
                      </a:r>
                      <a:r>
                        <a:rPr lang="ru-RU" sz="4400" b="1" u="none" strike="noStrike" spc="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вложения в материальные </a:t>
                      </a:r>
                      <a:r>
                        <a:rPr lang="ru-RU" sz="44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ценности </a:t>
                      </a:r>
                    </a:p>
                    <a:p>
                      <a:pPr marL="342900" marR="12700" lvl="0" indent="-3429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AutoNum type="arabicPeriod"/>
                        <a:tabLst>
                          <a:tab pos="629920" algn="l"/>
                        </a:tabLst>
                      </a:pPr>
                      <a:endParaRPr lang="ru-RU" sz="4000" b="1" u="none" strike="noStrike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270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29920" algn="l"/>
                        </a:tabLst>
                      </a:pPr>
                      <a:r>
                        <a:rPr lang="ru-RU" sz="40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в </a:t>
                      </a:r>
                      <a:r>
                        <a:rPr lang="ru-RU" sz="40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составе которых</a:t>
                      </a:r>
                      <a:br>
                        <a:rPr lang="ru-RU" sz="40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40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учитывается имущество для передачи в лизинг, предоставляемое по </a:t>
                      </a:r>
                      <a:r>
                        <a:rPr lang="ru-RU" sz="40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договору</a:t>
                      </a:r>
                      <a:r>
                        <a:rPr lang="ru-RU" sz="4000" b="1" u="none" strike="noStrike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40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проката </a:t>
                      </a:r>
                      <a:r>
                        <a:rPr lang="ru-RU" sz="40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 пр.;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216150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179512" y="1258732"/>
            <a:ext cx="8640960" cy="2472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r>
              <a:rPr lang="ru-RU" sz="3600" b="1" spc="-5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Вопрос 1.</a:t>
            </a:r>
          </a:p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endParaRPr lang="ru-RU" sz="3200" b="1" spc="-5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Сущность бухгалтерского баланса, его строение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24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2804880"/>
              </p:ext>
            </p:extLst>
          </p:nvPr>
        </p:nvGraphicFramePr>
        <p:xfrm>
          <a:off x="179512" y="116632"/>
          <a:ext cx="8784976" cy="6096000"/>
        </p:xfrm>
        <a:graphic>
          <a:graphicData uri="http://schemas.openxmlformats.org/drawingml/2006/table">
            <a:tbl>
              <a:tblPr/>
              <a:tblGrid>
                <a:gridCol w="8784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90468">
                <a:tc>
                  <a:txBody>
                    <a:bodyPr/>
                    <a:lstStyle/>
                    <a:p>
                      <a:pPr marL="0" marR="1270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797560" algn="l"/>
                        </a:tabLst>
                      </a:pPr>
                      <a:r>
                        <a:rPr lang="ru-RU" sz="4000" b="1" u="none" strike="noStrike" spc="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Финансовые вложения, </a:t>
                      </a:r>
                      <a:endParaRPr lang="ru-RU" sz="4000" b="1" u="none" strike="noStrike" spc="0" dirty="0" smtClean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270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797560" algn="l"/>
                        </a:tabLst>
                      </a:pPr>
                      <a:r>
                        <a:rPr lang="ru-RU" sz="40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в </a:t>
                      </a:r>
                      <a:r>
                        <a:rPr lang="ru-RU" sz="40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составе которых учитываются</a:t>
                      </a:r>
                      <a:br>
                        <a:rPr lang="ru-RU" sz="40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40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инвестиции, вложенные в акции акционерных обществ, </a:t>
                      </a:r>
                      <a:r>
                        <a:rPr lang="ru-RU" sz="40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уставные</a:t>
                      </a:r>
                      <a:r>
                        <a:rPr lang="ru-RU" sz="4000" b="1" u="none" strike="noStrike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40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(складочные</a:t>
                      </a:r>
                      <a:r>
                        <a:rPr lang="ru-RU" sz="40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 капиталы других организаций, </a:t>
                      </a:r>
                      <a:r>
                        <a:rPr lang="ru-RU" sz="40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 также</a:t>
                      </a:r>
                      <a:r>
                        <a:rPr lang="ru-RU" sz="4000" b="1" u="none" strike="noStrike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40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предоставленные</a:t>
                      </a:r>
                      <a:r>
                        <a:rPr lang="ru-RU" sz="4000" b="1" u="none" strike="noStrike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40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другим </a:t>
                      </a:r>
                      <a:r>
                        <a:rPr lang="ru-RU" sz="40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организациям денежные </a:t>
                      </a:r>
                      <a:r>
                        <a:rPr lang="ru-RU" sz="40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 </a:t>
                      </a:r>
                      <a:r>
                        <a:rPr lang="ru-RU" sz="40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натуральные займы на срок свыше </a:t>
                      </a:r>
                      <a:r>
                        <a:rPr lang="ru-RU" sz="40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r>
                        <a:rPr lang="ru-RU" sz="4000" b="1" u="none" strike="noStrike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40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месяцев</a:t>
                      </a:r>
                      <a:r>
                        <a:rPr lang="ru-RU" sz="40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;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216150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4025682"/>
              </p:ext>
            </p:extLst>
          </p:nvPr>
        </p:nvGraphicFramePr>
        <p:xfrm>
          <a:off x="179512" y="260648"/>
          <a:ext cx="8712968" cy="5746452"/>
        </p:xfrm>
        <a:graphic>
          <a:graphicData uri="http://schemas.openxmlformats.org/drawingml/2006/table">
            <a:tbl>
              <a:tblPr/>
              <a:tblGrid>
                <a:gridCol w="8712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746452">
                <a:tc>
                  <a:txBody>
                    <a:bodyPr/>
                    <a:lstStyle/>
                    <a:p>
                      <a:pPr marL="0" marR="1270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24205" algn="l"/>
                        </a:tabLst>
                      </a:pPr>
                      <a:r>
                        <a:rPr lang="ru-RU" sz="4000" b="1" u="none" strike="noStrike" spc="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Отложенные налоговые активы, </a:t>
                      </a:r>
                      <a:endParaRPr lang="ru-RU" sz="4000" b="1" u="none" strike="noStrike" spc="0" dirty="0" smtClean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270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24205" algn="l"/>
                        </a:tabLst>
                      </a:pPr>
                      <a:endParaRPr lang="ru-RU" sz="4000" b="1" u="none" strike="noStrike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270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24205" algn="l"/>
                        </a:tabLst>
                      </a:pPr>
                      <a:r>
                        <a:rPr lang="ru-RU" sz="40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размер </a:t>
                      </a:r>
                      <a:r>
                        <a:rPr lang="ru-RU" sz="40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которых определяется как</a:t>
                      </a:r>
                      <a:br>
                        <a:rPr lang="ru-RU" sz="40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40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произведение вычитаемых разниц возникших в отчетном периоде, на </a:t>
                      </a:r>
                      <a:r>
                        <a:rPr lang="ru-RU" sz="40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ставку</a:t>
                      </a:r>
                      <a:r>
                        <a:rPr lang="ru-RU" sz="4000" b="1" u="none" strike="noStrike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40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налога </a:t>
                      </a:r>
                      <a:r>
                        <a:rPr lang="ru-RU" sz="40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 прибыль, действующую на отчетную </a:t>
                      </a:r>
                      <a:r>
                        <a:rPr lang="ru-RU" sz="40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дату</a:t>
                      </a:r>
                      <a:endParaRPr lang="ru-RU" sz="4000" b="1" u="none" strike="noStrike" spc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216150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9933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616200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1479538"/>
              </p:ext>
            </p:extLst>
          </p:nvPr>
        </p:nvGraphicFramePr>
        <p:xfrm>
          <a:off x="179512" y="260648"/>
          <a:ext cx="8712968" cy="6339840"/>
        </p:xfrm>
        <a:graphic>
          <a:graphicData uri="http://schemas.openxmlformats.org/drawingml/2006/table">
            <a:tbl>
              <a:tblPr/>
              <a:tblGrid>
                <a:gridCol w="8712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97970">
                <a:tc>
                  <a:txBody>
                    <a:bodyPr/>
                    <a:lstStyle/>
                    <a:p>
                      <a:pPr marL="0" marR="1270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797560" algn="l"/>
                        </a:tabLst>
                      </a:pPr>
                      <a:r>
                        <a:rPr lang="ru-RU" sz="32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</a:t>
                      </a:r>
                      <a:r>
                        <a:rPr lang="ru-RU" sz="32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Прочие </a:t>
                      </a:r>
                      <a:r>
                        <a:rPr lang="ru-RU" sz="3200" b="1" u="none" strike="noStrike" spc="0" dirty="0" err="1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внеоборотные</a:t>
                      </a:r>
                      <a:r>
                        <a:rPr lang="ru-RU" sz="3200" b="1" u="none" strike="noStrike" spc="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активы, </a:t>
                      </a:r>
                      <a:endParaRPr lang="ru-RU" sz="3200" b="1" u="none" strike="noStrike" spc="0" dirty="0" smtClean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270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797560" algn="l"/>
                        </a:tabLst>
                      </a:pPr>
                      <a:endParaRPr lang="ru-RU" sz="3200" b="1" u="none" strike="noStrike" spc="0" dirty="0" smtClean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270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797560" algn="l"/>
                        </a:tabLst>
                      </a:pPr>
                      <a:r>
                        <a:rPr lang="ru-RU" sz="32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 </a:t>
                      </a:r>
                      <a:r>
                        <a:rPr lang="ru-RU" sz="32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составе которых </a:t>
                      </a:r>
                      <a:r>
                        <a:rPr lang="ru-RU" sz="32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учитывается</a:t>
                      </a:r>
                      <a:r>
                        <a:rPr lang="ru-RU" sz="3200" b="1" u="none" strike="noStrike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и</a:t>
                      </a:r>
                      <a:r>
                        <a:rPr lang="ru-RU" sz="32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мущество, </a:t>
                      </a:r>
                      <a:r>
                        <a:rPr lang="ru-RU" sz="32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не предусмотренное в предыдущих статьях</a:t>
                      </a:r>
                      <a:r>
                        <a:rPr lang="ru-RU" sz="32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 algn="just"/>
                      <a:r>
                        <a:rPr lang="ru-RU" sz="3200" b="1" i="0" u="none" strike="noStrike" baseline="0" dirty="0" smtClean="0">
                          <a:solidFill>
                            <a:srgbClr val="002060"/>
                          </a:solidFill>
                          <a:latin typeface="Times New Roman"/>
                        </a:rPr>
                        <a:t>может отражаться информация:</a:t>
                      </a:r>
                    </a:p>
                    <a:p>
                      <a:pPr algn="just"/>
                      <a:r>
                        <a:rPr lang="ru-RU" sz="3200" b="1" i="0" u="none" strike="noStrike" baseline="0" dirty="0" smtClean="0">
                          <a:solidFill>
                            <a:srgbClr val="002060"/>
                          </a:solidFill>
                          <a:latin typeface="Times New Roman"/>
                        </a:rPr>
                        <a:t>   1) о вложениях во </a:t>
                      </a:r>
                      <a:r>
                        <a:rPr lang="ru-RU" sz="3200" b="1" i="0" u="none" strike="noStrike" baseline="0" dirty="0" err="1" smtClean="0">
                          <a:solidFill>
                            <a:srgbClr val="002060"/>
                          </a:solidFill>
                          <a:latin typeface="Times New Roman"/>
                        </a:rPr>
                        <a:t>внеоборотные</a:t>
                      </a:r>
                      <a:r>
                        <a:rPr lang="ru-RU" sz="3200" b="1" i="0" u="none" strike="noStrike" baseline="0" dirty="0" smtClean="0">
                          <a:solidFill>
                            <a:srgbClr val="002060"/>
                          </a:solidFill>
                          <a:latin typeface="Times New Roman"/>
                        </a:rPr>
                        <a:t> активы, учитываемых на соответствующих субсчетах счета 08 (за исключением субсчета "Строительство объектов основных средств"). Это могут быть, например, учтенные на счете 08 затраты на создание нематериальных активов и затраты на проведение НИОКР.</a:t>
                      </a:r>
                    </a:p>
                    <a:p>
                      <a:pPr marL="0" marR="1270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797560" algn="l"/>
                        </a:tabLst>
                      </a:pPr>
                      <a:endParaRPr lang="ru-RU" sz="3200" b="1" spc="-5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216150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9341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616200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260648"/>
            <a:ext cx="8712968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>
                <a:solidFill>
                  <a:srgbClr val="002060"/>
                </a:solidFill>
                <a:latin typeface="Times New Roman"/>
              </a:rPr>
              <a:t>2) о стоимости оборудования, требующего монтажа (данные по счету 07</a:t>
            </a:r>
            <a:r>
              <a:rPr lang="ru-RU" sz="2800" b="1" dirty="0" smtClean="0">
                <a:solidFill>
                  <a:srgbClr val="002060"/>
                </a:solidFill>
                <a:latin typeface="Times New Roman"/>
              </a:rPr>
              <a:t>);</a:t>
            </a:r>
          </a:p>
          <a:p>
            <a:pPr algn="just"/>
            <a:endParaRPr lang="ru-RU" sz="2800" b="1" dirty="0">
              <a:solidFill>
                <a:srgbClr val="002060"/>
              </a:solidFill>
              <a:latin typeface="Times New Roman"/>
            </a:endParaRPr>
          </a:p>
          <a:p>
            <a:pPr algn="just"/>
            <a:r>
              <a:rPr lang="ru-RU" sz="2800" b="1" dirty="0">
                <a:solidFill>
                  <a:srgbClr val="002060"/>
                </a:solidFill>
                <a:latin typeface="Times New Roman"/>
              </a:rPr>
              <a:t>3) об учтенных в составе расходов будущих периодов (счет 97) суммах платежей за предоставленное право использования результатов интеллектуальной деятельности или средств индивидуализации, производимых в виде фиксированного разового платежа</a:t>
            </a:r>
          </a:p>
          <a:p>
            <a:pPr algn="just"/>
            <a:endParaRPr lang="ru-RU" sz="2800" b="1" dirty="0" smtClean="0">
              <a:solidFill>
                <a:srgbClr val="002060"/>
              </a:solidFill>
              <a:latin typeface="Times New Roman"/>
            </a:endParaRPr>
          </a:p>
          <a:p>
            <a:pPr algn="just"/>
            <a:r>
              <a:rPr lang="ru-RU" sz="2800" b="1" dirty="0">
                <a:solidFill>
                  <a:srgbClr val="002060"/>
                </a:solidFill>
                <a:latin typeface="Times New Roman"/>
              </a:rPr>
              <a:t>4) об учтенных в составе расходов будущих периодов </a:t>
            </a:r>
            <a:r>
              <a:rPr lang="ru-RU" sz="2800" b="1" dirty="0" smtClean="0">
                <a:solidFill>
                  <a:srgbClr val="002060"/>
                </a:solidFill>
                <a:latin typeface="Times New Roman"/>
                <a:hlinkClick r:id="rId2"/>
              </a:rPr>
              <a:t>иных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hlinkClick r:id="rId2"/>
              </a:rPr>
              <a:t>активах организации, срок списания которых превышает 12 месяцев (данные по счету 97).</a:t>
            </a:r>
          </a:p>
          <a:p>
            <a:pPr algn="just"/>
            <a:endParaRPr lang="ru-RU" b="1" dirty="0" smtClean="0">
              <a:latin typeface="Times New Roman"/>
            </a:endParaRPr>
          </a:p>
          <a:p>
            <a:pPr algn="just"/>
            <a:endParaRPr lang="ru-RU" b="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29341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616200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4294519"/>
              </p:ext>
            </p:extLst>
          </p:nvPr>
        </p:nvGraphicFramePr>
        <p:xfrm>
          <a:off x="0" y="260648"/>
          <a:ext cx="8964488" cy="6156960"/>
        </p:xfrm>
        <a:graphic>
          <a:graphicData uri="http://schemas.openxmlformats.org/drawingml/2006/table">
            <a:tbl>
              <a:tblPr/>
              <a:tblGrid>
                <a:gridCol w="89644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916031">
                <a:tc>
                  <a:txBody>
                    <a:bodyPr/>
                    <a:lstStyle/>
                    <a:p>
                      <a:pPr marL="50800" marR="12700" indent="406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6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Во втором разделе </a:t>
                      </a:r>
                      <a:r>
                        <a:rPr lang="ru-RU" sz="4000" b="1" spc="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«Оборотные активы» </a:t>
                      </a:r>
                      <a:endParaRPr lang="ru-RU" sz="4000" b="1" spc="0" dirty="0" smtClean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50800" marR="12700" indent="406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3600" b="1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50800" marR="12700" indent="406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6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бухгалтерского баланса</a:t>
                      </a:r>
                      <a:r>
                        <a:rPr lang="ru-RU" sz="3600" b="1" spc="-5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36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размещается </a:t>
                      </a:r>
                      <a:r>
                        <a:rPr lang="ru-RU" sz="36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имущество, </a:t>
                      </a:r>
                      <a:endParaRPr lang="ru-RU" sz="3600" b="1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50800" marR="12700" indent="406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6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которое </a:t>
                      </a:r>
                      <a:r>
                        <a:rPr lang="ru-RU" sz="36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находится в </a:t>
                      </a:r>
                      <a:r>
                        <a:rPr lang="ru-RU" sz="36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сравнительно </a:t>
                      </a:r>
                      <a:r>
                        <a:rPr lang="ru-RU" sz="36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более </a:t>
                      </a:r>
                      <a:r>
                        <a:rPr lang="ru-RU" sz="36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быстром</a:t>
                      </a:r>
                      <a:r>
                        <a:rPr lang="ru-RU" sz="3600" b="1" spc="-5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36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кругообороте </a:t>
                      </a:r>
                    </a:p>
                    <a:p>
                      <a:pPr marL="50800" marR="12700" indent="406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6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не </a:t>
                      </a:r>
                      <a:r>
                        <a:rPr lang="ru-RU" sz="36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более 12 месяцев.</a:t>
                      </a:r>
                    </a:p>
                    <a:p>
                      <a:pPr marL="50800" indent="406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3600" b="1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50800" indent="406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6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 составе </a:t>
                      </a:r>
                      <a:r>
                        <a:rPr lang="ru-RU" sz="36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такого имущества по отдельным статьям учитываются: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62100" y="2311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9341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260648"/>
            <a:ext cx="849694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/>
              </a:rPr>
              <a:t>    </a:t>
            </a:r>
            <a:r>
              <a:rPr lang="ru-RU" sz="4800" b="1" dirty="0">
                <a:latin typeface="Times New Roman"/>
              </a:rPr>
              <a:t>По </a:t>
            </a:r>
            <a:r>
              <a:rPr lang="ru-RU" sz="4800" b="1" dirty="0">
                <a:solidFill>
                  <a:srgbClr val="0000FF"/>
                </a:solidFill>
                <a:latin typeface="Times New Roman"/>
                <a:hlinkClick r:id="rId2"/>
              </a:rPr>
              <a:t>статье "Запасы" </a:t>
            </a:r>
            <a:endParaRPr lang="ru-RU" sz="4800" b="1" dirty="0" smtClean="0">
              <a:solidFill>
                <a:srgbClr val="0000FF"/>
              </a:solidFill>
              <a:latin typeface="Times New Roman"/>
              <a:hlinkClick r:id="rId2"/>
            </a:endParaRPr>
          </a:p>
          <a:p>
            <a:pPr algn="ctr"/>
            <a:endParaRPr lang="ru-RU" sz="4800" b="1" dirty="0">
              <a:solidFill>
                <a:srgbClr val="0000FF"/>
              </a:solidFill>
              <a:latin typeface="Times New Roman"/>
              <a:hlinkClick r:id="rId2"/>
            </a:endParaRPr>
          </a:p>
          <a:p>
            <a:pPr algn="ctr"/>
            <a:r>
              <a:rPr lang="ru-RU" sz="4800" b="1" dirty="0" smtClean="0">
                <a:solidFill>
                  <a:srgbClr val="0000FF"/>
                </a:solidFill>
                <a:latin typeface="Times New Roman"/>
                <a:hlinkClick r:id="rId2"/>
              </a:rPr>
              <a:t>отражается </a:t>
            </a:r>
            <a:r>
              <a:rPr lang="ru-RU" sz="4800" b="1" dirty="0">
                <a:solidFill>
                  <a:srgbClr val="0000FF"/>
                </a:solidFill>
                <a:latin typeface="Times New Roman"/>
                <a:hlinkClick r:id="rId2"/>
              </a:rPr>
              <a:t>информация о сырье, материалах и других аналогичных </a:t>
            </a:r>
            <a:r>
              <a:rPr lang="ru-RU" sz="4800" b="1" dirty="0" smtClean="0">
                <a:solidFill>
                  <a:srgbClr val="0000FF"/>
                </a:solidFill>
                <a:latin typeface="Times New Roman"/>
                <a:hlinkClick r:id="rId2"/>
              </a:rPr>
              <a:t>ценностях</a:t>
            </a:r>
            <a:endParaRPr lang="ru-RU" sz="4800" b="1" dirty="0">
              <a:solidFill>
                <a:srgbClr val="0000FF"/>
              </a:solidFill>
              <a:latin typeface="Times New Roman"/>
              <a:hlinkClick r:id="rId2"/>
            </a:endParaRPr>
          </a:p>
        </p:txBody>
      </p:sp>
    </p:spTree>
    <p:extLst>
      <p:ext uri="{BB962C8B-B14F-4D97-AF65-F5344CB8AC3E}">
        <p14:creationId xmlns:p14="http://schemas.microsoft.com/office/powerpoint/2010/main" val="3204796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74002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3747028"/>
              </p:ext>
            </p:extLst>
          </p:nvPr>
        </p:nvGraphicFramePr>
        <p:xfrm>
          <a:off x="179512" y="188640"/>
          <a:ext cx="8856984" cy="6400800"/>
        </p:xfrm>
        <a:graphic>
          <a:graphicData uri="http://schemas.openxmlformats.org/drawingml/2006/table">
            <a:tbl>
              <a:tblPr/>
              <a:tblGrid>
                <a:gridCol w="88569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763384">
                <a:tc>
                  <a:txBody>
                    <a:bodyPr/>
                    <a:lstStyle/>
                    <a:p>
                      <a:pPr marL="342900" marR="127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85470" algn="l"/>
                        </a:tabLst>
                      </a:pPr>
                      <a:r>
                        <a:rPr lang="ru-RU" sz="2800" b="1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 предметах труда, предназначенных для обработки, переработки или использования в производстве либо для хозяйственных нужд</a:t>
                      </a:r>
                      <a:r>
                        <a:rPr lang="ru-RU" sz="2800" b="1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;</a:t>
                      </a:r>
                    </a:p>
                    <a:p>
                      <a:pPr marL="342900" marR="127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85470" algn="l"/>
                        </a:tabLst>
                      </a:pPr>
                      <a:endParaRPr lang="ru-RU" sz="2800" b="1" u="none" strike="noStrike" spc="-5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marR="127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85470" algn="l"/>
                        </a:tabLst>
                      </a:pPr>
                      <a:r>
                        <a:rPr lang="ru-RU" sz="2800" b="1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 средствах труда, которые в соответствии с установленным порядком включаются в состав средств в обороте</a:t>
                      </a:r>
                      <a:r>
                        <a:rPr lang="ru-RU" sz="2800" b="1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;</a:t>
                      </a:r>
                    </a:p>
                    <a:p>
                      <a:pPr marL="342900" marR="127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85470" algn="l"/>
                        </a:tabLst>
                      </a:pPr>
                      <a:endParaRPr lang="ru-RU" sz="2800" b="1" u="none" strike="noStrike" spc="-5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85470" algn="l"/>
                        </a:tabLst>
                      </a:pPr>
                      <a:r>
                        <a:rPr lang="ru-RU" sz="2800" b="1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 затратах в незавершенном </a:t>
                      </a:r>
                      <a:r>
                        <a:rPr lang="ru-RU" sz="2800" b="1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производстве;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85470" algn="l"/>
                        </a:tabLst>
                      </a:pPr>
                      <a:endParaRPr lang="ru-RU" sz="2800" b="1" u="none" strike="noStrike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85470" algn="l"/>
                        </a:tabLst>
                      </a:pPr>
                      <a:r>
                        <a:rPr lang="ru-RU" sz="28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о </a:t>
                      </a:r>
                      <a:r>
                        <a:rPr lang="ru-RU" sz="28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готовой продукции (продуктах производства</a:t>
                      </a:r>
                      <a:r>
                        <a:rPr lang="ru-RU" sz="28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);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85470" algn="l"/>
                        </a:tabLst>
                      </a:pPr>
                      <a:endParaRPr lang="ru-RU" sz="2800" b="1" spc="-5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85470" algn="l"/>
                        </a:tabLst>
                      </a:pPr>
                      <a:r>
                        <a:rPr lang="ru-RU" sz="2800" b="1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 товарах</a:t>
                      </a:r>
                      <a:r>
                        <a:rPr lang="ru-RU" sz="2800" b="1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;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85470" algn="l"/>
                        </a:tabLst>
                      </a:pPr>
                      <a:endParaRPr lang="ru-RU" sz="2800" b="1" u="none" strike="noStrike" spc="-5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85470" algn="l"/>
                        </a:tabLst>
                      </a:pPr>
                      <a:r>
                        <a:rPr lang="ru-RU" sz="2800" b="1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 расходах будущих периодов и т.п.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562100" y="22653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74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74002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6905470"/>
              </p:ext>
            </p:extLst>
          </p:nvPr>
        </p:nvGraphicFramePr>
        <p:xfrm>
          <a:off x="251520" y="188640"/>
          <a:ext cx="8712968" cy="5674444"/>
        </p:xfrm>
        <a:graphic>
          <a:graphicData uri="http://schemas.openxmlformats.org/drawingml/2006/table">
            <a:tbl>
              <a:tblPr/>
              <a:tblGrid>
                <a:gridCol w="8712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674444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586740" algn="l"/>
                        </a:tabLst>
                      </a:pPr>
                      <a:r>
                        <a:rPr lang="ru-RU" sz="32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</a:t>
                      </a:r>
                      <a:r>
                        <a:rPr lang="ru-RU" sz="40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Налог </a:t>
                      </a:r>
                      <a:r>
                        <a:rPr lang="ru-RU" sz="4000" b="1" u="none" strike="noStrike" spc="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 добавленную стоимость по приобретенным </a:t>
                      </a:r>
                      <a:r>
                        <a:rPr lang="ru-RU" sz="40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ценностям,</a:t>
                      </a:r>
                      <a:r>
                        <a:rPr lang="ru-RU" sz="4000" b="1" u="none" strike="noStrike" spc="0" baseline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586740" algn="l"/>
                        </a:tabLst>
                      </a:pPr>
                      <a:endParaRPr lang="ru-RU" sz="4000" b="1" u="none" strike="noStrike" spc="0" baseline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/>
                      <a:r>
                        <a:rPr lang="ru-RU" sz="4000" b="1" i="0" u="none" strike="noStrike" baseline="0" dirty="0" smtClean="0">
                          <a:latin typeface="Times New Roman"/>
                        </a:rPr>
                        <a:t>     По этой </a:t>
                      </a:r>
                      <a:r>
                        <a:rPr lang="ru-RU" sz="4000" b="1" i="0" u="none" strike="noStrike" baseline="0" dirty="0" smtClean="0">
                          <a:solidFill>
                            <a:srgbClr val="0000FF"/>
                          </a:solidFill>
                          <a:latin typeface="Times New Roman"/>
                          <a:hlinkClick r:id="rId2"/>
                        </a:rPr>
                        <a:t>статье отражается информация о суммах "входного" НДС, не предъявленных к вычету на конец года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028950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1073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81150" y="25209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589088" y="16176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88640"/>
            <a:ext cx="878497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C0000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Дебиторская </a:t>
            </a: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задолженность</a:t>
            </a:r>
          </a:p>
          <a:p>
            <a:pPr algn="ctr"/>
            <a:endParaRPr lang="ru-RU" sz="4000" b="1" dirty="0">
              <a:solidFill>
                <a:srgbClr val="C00000"/>
              </a:solidFill>
              <a:latin typeface="Times New Roman" pitchFamily="18" charset="0"/>
              <a:ea typeface="Courier New"/>
              <a:cs typeface="Times New Roman" pitchFamily="18" charset="0"/>
            </a:endParaRPr>
          </a:p>
          <a:p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    В 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составе дебиторской задолженности могут учитываться задолженность покупателей, заказчиков, поставщиков, подрядчиков, прочих должников, задолженность учредителей, а также работников по оплате труда и подотчетным суммам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.</a:t>
            </a:r>
          </a:p>
          <a:p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200" b="1" dirty="0" smtClean="0">
                <a:latin typeface="Times New Roman"/>
              </a:rPr>
              <a:t>    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598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81150" y="25209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589088" y="16176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188640"/>
            <a:ext cx="8712968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C0000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Финансовые 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вложения, </a:t>
            </a:r>
            <a:endParaRPr lang="ru-RU" sz="3600" b="1" dirty="0">
              <a:solidFill>
                <a:srgbClr val="002060"/>
              </a:solidFill>
              <a:latin typeface="Times New Roman" pitchFamily="18" charset="0"/>
              <a:ea typeface="Courier New"/>
              <a:cs typeface="Times New Roman" pitchFamily="18" charset="0"/>
            </a:endParaRPr>
          </a:p>
          <a:p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по </a:t>
            </a:r>
            <a:r>
              <a:rPr lang="ru-RU" sz="3600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данной строке показывается информация о финансовых вложениях организации, срок обращения (погашения) которых не превышает 12 </a:t>
            </a: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месяцев. </a:t>
            </a:r>
            <a:r>
              <a:rPr lang="ru-RU" sz="3600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В составе которых учитываются инвестиции, вложенные в акции акционерных обществ, уставные (складочные) капиталы других организаций, а так же предоставленные другим организациям денежные и натуральные займы на срок менее 12 месяцев. </a:t>
            </a:r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598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39552" y="332656"/>
            <a:ext cx="8136904" cy="57909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t">
              <a:lnSpc>
                <a:spcPct val="107000"/>
              </a:lnSpc>
              <a:spcBef>
                <a:spcPts val="1500"/>
              </a:spcBef>
              <a:spcAft>
                <a:spcPts val="1500"/>
              </a:spcAft>
            </a:pP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Баланс – основа отчетности</a:t>
            </a:r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b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t">
              <a:lnSpc>
                <a:spcPct val="107000"/>
              </a:lnSpc>
              <a:spcBef>
                <a:spcPts val="1500"/>
              </a:spcBef>
              <a:spcAft>
                <a:spcPts val="150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составляется для анализа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финансовых показателей.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t">
              <a:lnSpc>
                <a:spcPct val="107000"/>
              </a:lnSpc>
              <a:spcBef>
                <a:spcPts val="1500"/>
              </a:spcBef>
              <a:spcAft>
                <a:spcPts val="150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Баланс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обеспечивает отслеживание динамики значений, помогает сформировать краткосрочный и долгосрочный прогнозы и оценить экономическую деятельность фирмы.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t">
              <a:lnSpc>
                <a:spcPct val="107000"/>
              </a:lnSpc>
              <a:spcBef>
                <a:spcPts val="1500"/>
              </a:spcBef>
              <a:spcAft>
                <a:spcPts val="1500"/>
              </a:spcAft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Существует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много разновидностей бухгалтерских балансов (ББ), подразделяющихся на категории в зависимости от разных признаков.</a:t>
            </a:r>
            <a:endParaRPr lang="ru-RU" sz="24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445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81150" y="25209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36888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188641"/>
            <a:ext cx="8640960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Денежные средства и денежные 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эквиваленты</a:t>
            </a:r>
          </a:p>
          <a:p>
            <a:endParaRPr lang="ru-RU" sz="3200" dirty="0">
              <a:latin typeface=""/>
            </a:endParaRPr>
          </a:p>
          <a:p>
            <a:endParaRPr lang="ru-RU" sz="3200" dirty="0" smtClean="0">
              <a:latin typeface=""/>
            </a:endParaRPr>
          </a:p>
          <a:p>
            <a:pPr algn="ctr"/>
            <a:r>
              <a:rPr lang="ru-RU" sz="3200" dirty="0" smtClean="0">
                <a:latin typeface=""/>
              </a:rPr>
              <a:t>   </a:t>
            </a:r>
            <a:r>
              <a:rPr lang="ru-RU" sz="3200" b="1" dirty="0" smtClean="0">
                <a:latin typeface="Times New Roman"/>
              </a:rPr>
              <a:t>Отражают сумму наличных денежных средств (которые хранятся в кассе организации), и безналичные которые хранятся на банковских счетах</a:t>
            </a:r>
            <a:endParaRPr lang="ru-RU" sz="3200" b="1" dirty="0">
              <a:solidFill>
                <a:srgbClr val="0000FF"/>
              </a:solidFill>
              <a:latin typeface="Times New Roman"/>
              <a:hlinkClick r:id="rId2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598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81150" y="25209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36888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5211716"/>
              </p:ext>
            </p:extLst>
          </p:nvPr>
        </p:nvGraphicFramePr>
        <p:xfrm>
          <a:off x="179512" y="188640"/>
          <a:ext cx="8784976" cy="5818460"/>
        </p:xfrm>
        <a:graphic>
          <a:graphicData uri="http://schemas.openxmlformats.org/drawingml/2006/table">
            <a:tbl>
              <a:tblPr/>
              <a:tblGrid>
                <a:gridCol w="8784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18460">
                <a:tc>
                  <a:txBody>
                    <a:bodyPr/>
                    <a:lstStyle/>
                    <a:p>
                      <a:pPr marL="0" marR="2540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586740" algn="l"/>
                        </a:tabLst>
                      </a:pPr>
                      <a:endParaRPr lang="ru-RU" sz="2800" b="1" u="none" strike="noStrike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2540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586740" algn="l"/>
                        </a:tabLst>
                      </a:pPr>
                      <a:r>
                        <a:rPr lang="ru-RU" sz="28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</a:t>
                      </a:r>
                      <a:r>
                        <a:rPr lang="ru-RU" sz="32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 </a:t>
                      </a:r>
                      <a:r>
                        <a:rPr lang="ru-RU" sz="32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статье </a:t>
                      </a:r>
                      <a:r>
                        <a:rPr lang="ru-RU" sz="3200" b="1" u="none" strike="noStrike" spc="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«Прочие оборотные активы» </a:t>
                      </a:r>
                      <a:r>
                        <a:rPr lang="ru-RU" sz="32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учитывается имущество, не предусмотренное в предыдущих </a:t>
                      </a:r>
                      <a:r>
                        <a:rPr lang="ru-RU" sz="32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статьях.</a:t>
                      </a:r>
                    </a:p>
                    <a:p>
                      <a:pPr marL="0" marR="2540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586740" algn="l"/>
                        </a:tabLst>
                      </a:pPr>
                      <a:r>
                        <a:rPr lang="ru-RU" sz="3200" b="1" u="none" strike="noStrike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   </a:t>
                      </a:r>
                    </a:p>
                    <a:p>
                      <a:pPr marL="0" marR="2540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586740" algn="l"/>
                        </a:tabLst>
                      </a:pPr>
                      <a:r>
                        <a:rPr lang="ru-RU" sz="3200" b="1" u="none" strike="noStrike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  </a:t>
                      </a:r>
                      <a:r>
                        <a:rPr lang="ru-RU" sz="32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например</a:t>
                      </a:r>
                      <a:r>
                        <a:rPr lang="ru-RU" sz="32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:</a:t>
                      </a:r>
                    </a:p>
                    <a:p>
                      <a:pPr marL="12700" marR="25400" indent="6731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2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- выполненные </a:t>
                      </a:r>
                      <a:r>
                        <a:rPr lang="ru-RU" sz="32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этапы по незавершенным работам, имеющие самостоятельное значение, учитываемые на счете 46 "Выполненные этапы по незавершенным работам" по договорной </a:t>
                      </a:r>
                      <a:r>
                        <a:rPr lang="ru-RU" sz="32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стоимости;</a:t>
                      </a:r>
                      <a:endParaRPr lang="ru-RU" sz="3200" b="1" spc="-5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028950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598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81150" y="25209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36888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7587703"/>
              </p:ext>
            </p:extLst>
          </p:nvPr>
        </p:nvGraphicFramePr>
        <p:xfrm>
          <a:off x="179512" y="188640"/>
          <a:ext cx="8784976" cy="5818460"/>
        </p:xfrm>
        <a:graphic>
          <a:graphicData uri="http://schemas.openxmlformats.org/drawingml/2006/table">
            <a:tbl>
              <a:tblPr/>
              <a:tblGrid>
                <a:gridCol w="8784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18460">
                <a:tc>
                  <a:txBody>
                    <a:bodyPr/>
                    <a:lstStyle/>
                    <a:p>
                      <a:pPr marL="0" marR="2540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586740" algn="l"/>
                        </a:tabLst>
                      </a:pPr>
                      <a:endParaRPr lang="ru-RU" sz="2800" b="1" spc="-5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2540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586740" algn="l"/>
                        </a:tabLst>
                      </a:pPr>
                      <a:r>
                        <a:rPr lang="ru-RU" sz="2800" b="1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-не </a:t>
                      </a:r>
                      <a:r>
                        <a:rPr lang="ru-RU" sz="2800" b="1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предъявленная к оплате начисленная выручка по договорам строительного подряда, длительность выполнения которых составляет более одного отчетного года или сроки начала и окончания которых приходятся </a:t>
                      </a:r>
                      <a:r>
                        <a:rPr lang="ru-RU" sz="2800" b="1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 </a:t>
                      </a: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Courier New"/>
                          <a:cs typeface="Times New Roman" pitchFamily="18" charset="0"/>
                        </a:rPr>
                        <a:t>разные отчетные годы (в сумме, исчисленной исходя из договорной стоимости или из размера фактически понесенных расходов, которые за отчетный период считаются возможными к возмещению)</a:t>
                      </a:r>
                      <a:endParaRPr lang="ru-RU" sz="2800" b="1" u="none" strike="noStrike" spc="-5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028950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6006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81150" y="25209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0987146"/>
              </p:ext>
            </p:extLst>
          </p:nvPr>
        </p:nvGraphicFramePr>
        <p:xfrm>
          <a:off x="179512" y="188640"/>
          <a:ext cx="8784976" cy="5472608"/>
        </p:xfrm>
        <a:graphic>
          <a:graphicData uri="http://schemas.openxmlformats.org/drawingml/2006/table">
            <a:tbl>
              <a:tblPr/>
              <a:tblGrid>
                <a:gridCol w="8784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472608">
                <a:tc>
                  <a:txBody>
                    <a:bodyPr/>
                    <a:lstStyle/>
                    <a:p>
                      <a:pPr marL="12700" marR="190500" indent="4445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40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Сумма итогов по I разделу «</a:t>
                      </a:r>
                      <a:r>
                        <a:rPr lang="ru-RU" sz="4000" b="1" spc="-5" dirty="0" err="1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Внеоборотные</a:t>
                      </a:r>
                      <a:r>
                        <a:rPr lang="ru-RU" sz="40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активы» </a:t>
                      </a:r>
                      <a:endParaRPr lang="ru-RU" sz="4000" b="1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190500" indent="4445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40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и </a:t>
                      </a:r>
                      <a:r>
                        <a:rPr lang="ru-RU" sz="40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II разделу </a:t>
                      </a:r>
                      <a:endParaRPr lang="ru-RU" sz="4000" b="1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190500" indent="4445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40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«</a:t>
                      </a:r>
                      <a:r>
                        <a:rPr lang="ru-RU" sz="40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Оборотные активы» </a:t>
                      </a:r>
                      <a:endParaRPr lang="ru-RU" sz="4000" b="1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190500" indent="4445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40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дает </a:t>
                      </a:r>
                      <a:r>
                        <a:rPr lang="ru-RU" sz="40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общую стоимость имущества (активов) организации на определенную дату.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41650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714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81150" y="25209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5459202"/>
              </p:ext>
            </p:extLst>
          </p:nvPr>
        </p:nvGraphicFramePr>
        <p:xfrm>
          <a:off x="179512" y="260648"/>
          <a:ext cx="8784976" cy="5746452"/>
        </p:xfrm>
        <a:graphic>
          <a:graphicData uri="http://schemas.openxmlformats.org/drawingml/2006/table">
            <a:tbl>
              <a:tblPr/>
              <a:tblGrid>
                <a:gridCol w="8784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746452">
                <a:tc>
                  <a:txBody>
                    <a:bodyPr/>
                    <a:lstStyle/>
                    <a:p>
                      <a:pPr marL="12700" marR="190500" indent="4445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2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 пассиве бухгалтерского баланса все источники образования имущества организации сгруппированы в три </a:t>
                      </a:r>
                      <a:r>
                        <a:rPr lang="ru-RU" sz="32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раздела.</a:t>
                      </a:r>
                      <a:endParaRPr lang="ru-RU" sz="3200" b="1" spc="-5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190500" indent="4445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3200" b="1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190500" indent="4445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2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 </a:t>
                      </a:r>
                      <a:r>
                        <a:rPr lang="ru-RU" sz="32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третьем разделе </a:t>
                      </a:r>
                      <a:r>
                        <a:rPr lang="ru-RU" sz="3200" b="1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«Капитал и резервы» </a:t>
                      </a:r>
                      <a:r>
                        <a:rPr lang="ru-RU" sz="32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пассива бухгалтерского баланса размещаются </a:t>
                      </a:r>
                      <a:r>
                        <a:rPr lang="ru-RU" sz="3200" b="1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источники образования собственного имущества </a:t>
                      </a:r>
                      <a:r>
                        <a:rPr lang="ru-RU" sz="32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организации, которые отражаются на следующих статьях: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41650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74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5005402"/>
              </p:ext>
            </p:extLst>
          </p:nvPr>
        </p:nvGraphicFramePr>
        <p:xfrm>
          <a:off x="251520" y="188640"/>
          <a:ext cx="8640960" cy="5818460"/>
        </p:xfrm>
        <a:graphic>
          <a:graphicData uri="http://schemas.openxmlformats.org/drawingml/2006/table">
            <a:tbl>
              <a:tblPr/>
              <a:tblGrid>
                <a:gridCol w="86409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18460">
                <a:tc>
                  <a:txBody>
                    <a:bodyPr/>
                    <a:lstStyle/>
                    <a:p>
                      <a:pPr marL="0" marR="19050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726440" algn="l"/>
                        </a:tabLst>
                      </a:pPr>
                      <a:r>
                        <a:rPr lang="ru-RU" sz="36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    Уставный </a:t>
                      </a:r>
                      <a:r>
                        <a:rPr lang="ru-RU" sz="3600" b="1" u="none" strike="noStrike" spc="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капитал, </a:t>
                      </a:r>
                      <a:endParaRPr lang="ru-RU" sz="3600" b="1" u="none" strike="noStrike" spc="0" dirty="0" smtClean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9050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726440" algn="l"/>
                        </a:tabLst>
                      </a:pPr>
                      <a:endParaRPr lang="ru-RU" sz="3200" b="1" u="none" strike="noStrike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/>
                      <a:r>
                        <a:rPr lang="ru-RU" sz="32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</a:t>
                      </a:r>
                      <a:r>
                        <a:rPr lang="ru-RU" sz="3200" b="1" i="0" u="none" strike="noStrike" baseline="0" dirty="0" smtClean="0">
                          <a:latin typeface="Times New Roman"/>
                        </a:rPr>
                        <a:t>По этой </a:t>
                      </a:r>
                      <a:r>
                        <a:rPr lang="ru-RU" sz="3200" b="1" i="0" u="none" strike="noStrike" baseline="0" dirty="0" smtClean="0">
                          <a:solidFill>
                            <a:srgbClr val="0000FF"/>
                          </a:solidFill>
                          <a:latin typeface="Times New Roman"/>
                          <a:hlinkClick r:id="rId2"/>
                        </a:rPr>
                        <a:t>строке отражается сальдо по счету 80, которое должно соответствовать размеру уставного капитала (складочного капитала, уставного фонда), зафиксированному в учредительных документах организации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41650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2397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7504" y="0"/>
            <a:ext cx="8640960" cy="79138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C00000"/>
                </a:solidFill>
                <a:latin typeface=""/>
              </a:rPr>
              <a:t>Собственные акции, выкупленные у акционеров </a:t>
            </a:r>
            <a:endParaRPr lang="ru-RU" sz="3600" b="1" dirty="0" smtClean="0">
              <a:solidFill>
                <a:srgbClr val="C00000"/>
              </a:solidFill>
              <a:latin typeface=""/>
            </a:endParaRPr>
          </a:p>
          <a:p>
            <a:pPr algn="ctr"/>
            <a:endParaRPr lang="ru-RU" sz="3600" b="1" dirty="0">
              <a:solidFill>
                <a:srgbClr val="C00000"/>
              </a:solidFill>
              <a:latin typeface=""/>
            </a:endParaRPr>
          </a:p>
          <a:p>
            <a:pPr algn="just"/>
            <a:r>
              <a:rPr lang="ru-RU" sz="3600" b="1" dirty="0" smtClean="0">
                <a:solidFill>
                  <a:srgbClr val="002060"/>
                </a:solidFill>
                <a:latin typeface="Times New Roman"/>
              </a:rPr>
              <a:t>      показываются собственные акции (доли), выкупленные у акционеров (участников) или перешедшие к организации, которые в последствии могут быть проданы или аннулированы, учитываются в сумме фактических затрат на приобретение.</a:t>
            </a:r>
          </a:p>
          <a:p>
            <a:pPr algn="just"/>
            <a:r>
              <a:rPr lang="ru-RU" sz="3600" b="1" dirty="0" smtClean="0">
                <a:solidFill>
                  <a:srgbClr val="002060"/>
                </a:solidFill>
                <a:latin typeface="Times New Roman"/>
              </a:rPr>
              <a:t>     Их </a:t>
            </a:r>
            <a:r>
              <a:rPr lang="ru-RU" sz="3600" b="1" dirty="0">
                <a:solidFill>
                  <a:srgbClr val="002060"/>
                </a:solidFill>
                <a:latin typeface="Times New Roman"/>
              </a:rPr>
              <a:t>стоимость показывается в круглых скобках.</a:t>
            </a:r>
          </a:p>
          <a:p>
            <a:pPr algn="ctr"/>
            <a:endParaRPr lang="ru-RU" sz="3200" b="1" dirty="0" smtClean="0">
              <a:solidFill>
                <a:srgbClr val="C00000"/>
              </a:solidFill>
              <a:latin typeface=""/>
            </a:endParaRPr>
          </a:p>
          <a:p>
            <a:pPr algn="ctr"/>
            <a:endParaRPr lang="ru-RU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674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116632"/>
            <a:ext cx="8496944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3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Переоценка </a:t>
            </a:r>
            <a:r>
              <a:rPr lang="ru-RU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внеоборотных</a:t>
            </a:r>
            <a:r>
              <a:rPr lang="ru-R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активов</a:t>
            </a:r>
          </a:p>
          <a:p>
            <a:pPr algn="ctr"/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Отражают сумму переоценки </a:t>
            </a:r>
          </a:p>
          <a:p>
            <a:pPr algn="just"/>
            <a:r>
              <a:rPr lang="ru-RU" sz="3600" b="1" dirty="0" smtClean="0">
                <a:solidFill>
                  <a:srgbClr val="002060"/>
                </a:solidFill>
                <a:latin typeface="Times New Roman"/>
              </a:rPr>
              <a:t>        если </a:t>
            </a:r>
            <a:r>
              <a:rPr lang="ru-RU" sz="3600" b="1" dirty="0">
                <a:solidFill>
                  <a:srgbClr val="002060"/>
                </a:solidFill>
                <a:latin typeface="Times New Roman"/>
              </a:rPr>
              <a:t>в организации проведена переоценка объектов основных средств по состоянию на 31 декабря </a:t>
            </a:r>
            <a:r>
              <a:rPr lang="ru-RU" sz="3600" b="1" dirty="0" smtClean="0">
                <a:solidFill>
                  <a:srgbClr val="002060"/>
                </a:solidFill>
                <a:latin typeface="Times New Roman"/>
              </a:rPr>
              <a:t>2022 </a:t>
            </a:r>
            <a:r>
              <a:rPr lang="ru-RU" sz="3600" b="1" dirty="0">
                <a:solidFill>
                  <a:srgbClr val="002060"/>
                </a:solidFill>
                <a:latin typeface="Times New Roman"/>
              </a:rPr>
              <a:t>г., то в отчетности за </a:t>
            </a:r>
            <a:r>
              <a:rPr lang="ru-RU" sz="3600" b="1" dirty="0" smtClean="0">
                <a:solidFill>
                  <a:srgbClr val="002060"/>
                </a:solidFill>
                <a:latin typeface="Times New Roman"/>
              </a:rPr>
              <a:t>2022 </a:t>
            </a:r>
            <a:r>
              <a:rPr lang="ru-RU" sz="3600" b="1" dirty="0">
                <a:solidFill>
                  <a:srgbClr val="002060"/>
                </a:solidFill>
                <a:latin typeface="Times New Roman"/>
              </a:rPr>
              <a:t>год данные на 31 декабря </a:t>
            </a:r>
            <a:r>
              <a:rPr lang="ru-RU" sz="3600" b="1" dirty="0" smtClean="0">
                <a:solidFill>
                  <a:srgbClr val="002060"/>
                </a:solidFill>
                <a:latin typeface="Times New Roman"/>
              </a:rPr>
              <a:t>2022 </a:t>
            </a:r>
            <a:r>
              <a:rPr lang="ru-RU" sz="3600" b="1" dirty="0">
                <a:solidFill>
                  <a:srgbClr val="002060"/>
                </a:solidFill>
                <a:latin typeface="Times New Roman"/>
              </a:rPr>
              <a:t>г. должны быть показаны уже с учетом переоценки</a:t>
            </a:r>
          </a:p>
          <a:p>
            <a:pPr algn="ctr"/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74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592263" y="23542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16632"/>
            <a:ext cx="878497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Добавочный капитал без 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переоценки</a:t>
            </a:r>
          </a:p>
          <a:p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Добавочный капитал может формироваться за счет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-эмиссионного дохода;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-курсовой разницы;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  <a:hlinkClick r:id="rId2"/>
            </a:endParaRPr>
          </a:p>
          <a:p>
            <a:pPr algn="just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-вклада 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акционера в имущество акционерного общества, не изменяющего размеры и номинальную стоимость доли этого акционера в уставном капитале общества </a:t>
            </a:r>
          </a:p>
          <a:p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8855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592263" y="23542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549139"/>
              </p:ext>
            </p:extLst>
          </p:nvPr>
        </p:nvGraphicFramePr>
        <p:xfrm>
          <a:off x="179512" y="188640"/>
          <a:ext cx="8784976" cy="6035040"/>
        </p:xfrm>
        <a:graphic>
          <a:graphicData uri="http://schemas.openxmlformats.org/drawingml/2006/table">
            <a:tbl>
              <a:tblPr/>
              <a:tblGrid>
                <a:gridCol w="8784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18460">
                <a:tc>
                  <a:txBody>
                    <a:bodyPr/>
                    <a:lstStyle/>
                    <a:p>
                      <a:pPr marL="0" marR="19050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726440" algn="l"/>
                        </a:tabLst>
                      </a:pPr>
                      <a:r>
                        <a:rPr lang="ru-RU" sz="28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      </a:t>
                      </a:r>
                      <a:r>
                        <a:rPr lang="ru-RU" sz="32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Резервный </a:t>
                      </a:r>
                      <a:r>
                        <a:rPr lang="ru-RU" sz="3200" b="1" u="none" strike="noStrike" spc="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капитал, </a:t>
                      </a:r>
                      <a:endParaRPr lang="ru-RU" sz="3200" b="1" u="none" strike="noStrike" spc="0" dirty="0" smtClean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9050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726440" algn="l"/>
                        </a:tabLst>
                      </a:pPr>
                      <a:endParaRPr lang="ru-RU" sz="2800" b="1" u="none" strike="noStrike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9050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726440" algn="l"/>
                        </a:tabLst>
                      </a:pPr>
                      <a:r>
                        <a:rPr lang="ru-RU" sz="28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 По данной статье отражаются представляет </a:t>
                      </a:r>
                      <a:r>
                        <a:rPr lang="ru-RU" sz="28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собой общую сумму части зарезервированной прибыли, предназначенной для покрытия убытков организации, погашения облигаций акционерного общества и на др. цели.</a:t>
                      </a:r>
                    </a:p>
                    <a:p>
                      <a:pPr marL="12700" indent="4445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2800" b="1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indent="4445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8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Общая </a:t>
                      </a:r>
                      <a:r>
                        <a:rPr lang="ru-RU" sz="28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сумма резервного капитала подразделяется на два вида</a:t>
                      </a:r>
                      <a:r>
                        <a:rPr lang="ru-RU" sz="28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:</a:t>
                      </a:r>
                      <a:endParaRPr lang="ru-RU" sz="2800" b="1" spc="-5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51815" algn="l"/>
                        </a:tabLst>
                      </a:pPr>
                      <a:r>
                        <a:rPr lang="ru-RU" sz="2800" b="1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резервы, образованные в соответствии с </a:t>
                      </a:r>
                      <a:r>
                        <a:rPr lang="ru-RU" sz="2800" b="1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законодательством;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51815" algn="l"/>
                        </a:tabLst>
                      </a:pPr>
                      <a:r>
                        <a:rPr lang="ru-RU" sz="28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резервы</a:t>
                      </a:r>
                      <a:r>
                        <a:rPr lang="ru-RU" sz="28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, образованные в соответствии с учредительными документами.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041650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510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88640"/>
            <a:ext cx="8784976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t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Бухгалтерский баланс </a:t>
            </a:r>
          </a:p>
          <a:p>
            <a:pPr algn="ctr" fontAlgn="t"/>
            <a:endParaRPr lang="ru-RU" sz="2800" b="1" dirty="0" smtClean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t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представляет собой особый документ, предназначающийся для обобщенной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фиксации</a:t>
            </a:r>
          </a:p>
          <a:p>
            <a:pPr algn="ctr" fontAlgn="t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группировки финансов по их структуре, источникам и целевым назначениям.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t"/>
            <a:endParaRPr lang="ru-RU" sz="2800" b="1" u="sng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t"/>
            <a:endParaRPr lang="ru-RU" sz="3200" b="1" u="sng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t"/>
            <a:r>
              <a:rPr lang="ru-RU" sz="3200" b="1" u="sng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Статья баланса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это автономная строка, содержащая сведения о деньгах предприятия.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t"/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t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Перечень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однородных статей формирует разделы и подразделы.</a:t>
            </a:r>
            <a:endParaRPr lang="ru-RU" sz="28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7431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592263" y="31194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4903556"/>
              </p:ext>
            </p:extLst>
          </p:nvPr>
        </p:nvGraphicFramePr>
        <p:xfrm>
          <a:off x="179512" y="188640"/>
          <a:ext cx="8784976" cy="5818460"/>
        </p:xfrm>
        <a:graphic>
          <a:graphicData uri="http://schemas.openxmlformats.org/drawingml/2006/table">
            <a:tbl>
              <a:tblPr/>
              <a:tblGrid>
                <a:gridCol w="8784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18460">
                <a:tc>
                  <a:txBody>
                    <a:bodyPr/>
                    <a:lstStyle/>
                    <a:p>
                      <a:pPr marL="0" marR="19050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726440" algn="l"/>
                        </a:tabLst>
                      </a:pPr>
                      <a:r>
                        <a:rPr lang="ru-RU" sz="28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</a:t>
                      </a:r>
                      <a:r>
                        <a:rPr lang="ru-RU" sz="36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Нераспределенная </a:t>
                      </a:r>
                      <a:r>
                        <a:rPr lang="ru-RU" sz="3600" b="1" u="none" strike="noStrike" spc="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прибыль (непокрытый убыток) </a:t>
                      </a:r>
                      <a:endParaRPr lang="ru-RU" sz="3600" b="1" u="none" strike="noStrike" spc="0" dirty="0" smtClean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9050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726440" algn="l"/>
                        </a:tabLst>
                      </a:pPr>
                      <a:endParaRPr lang="ru-RU" sz="3600" b="1" u="none" strike="noStrike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9050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726440" algn="l"/>
                        </a:tabLst>
                      </a:pPr>
                      <a:endParaRPr lang="ru-RU" sz="3600" b="1" u="none" strike="noStrike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9050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726440" algn="l"/>
                        </a:tabLst>
                      </a:pPr>
                      <a:r>
                        <a:rPr lang="ru-RU" sz="36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отражается </a:t>
                      </a:r>
                      <a:r>
                        <a:rPr lang="ru-RU" sz="36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часть общей массы прибыли организации, оставшейся после ее распределения (или сумма непокрытого убытка),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041650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56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8616079"/>
              </p:ext>
            </p:extLst>
          </p:nvPr>
        </p:nvGraphicFramePr>
        <p:xfrm>
          <a:off x="179512" y="188640"/>
          <a:ext cx="8856984" cy="5818460"/>
        </p:xfrm>
        <a:graphic>
          <a:graphicData uri="http://schemas.openxmlformats.org/drawingml/2006/table">
            <a:tbl>
              <a:tblPr/>
              <a:tblGrid>
                <a:gridCol w="88569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18460">
                <a:tc>
                  <a:txBody>
                    <a:bodyPr/>
                    <a:lstStyle/>
                    <a:p>
                      <a:pPr marL="12700" marR="190500" indent="4445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2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Заемные и привлеченные источники образования активов (имущества) организации, в бухгалтерском балансе получившие названия </a:t>
                      </a:r>
                      <a:r>
                        <a:rPr lang="ru-RU" sz="3200" b="1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обязательства, </a:t>
                      </a:r>
                      <a:r>
                        <a:rPr lang="ru-RU" sz="32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сгруппированы в два раздела</a:t>
                      </a:r>
                      <a:r>
                        <a:rPr lang="ru-RU" sz="32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:</a:t>
                      </a:r>
                    </a:p>
                    <a:p>
                      <a:pPr marL="12700" marR="190500" indent="4445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3200" b="1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190500" indent="4445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3200" b="1" spc="-5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651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600" b="1" spc="-5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IV</a:t>
                      </a:r>
                      <a:r>
                        <a:rPr lang="ru-RU" sz="3600" b="1" spc="-5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. Долгосрочные </a:t>
                      </a:r>
                      <a:r>
                        <a:rPr lang="ru-RU" sz="3600" b="1" spc="-5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обязательства;</a:t>
                      </a:r>
                    </a:p>
                    <a:p>
                      <a:pPr marL="1651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3600" b="1" spc="-5" dirty="0" smtClean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651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600" b="1" spc="-5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V</a:t>
                      </a:r>
                      <a:r>
                        <a:rPr lang="ru-RU" sz="3600" b="1" spc="-5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. Краткосрочные обязательства.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41650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56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00672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6908498"/>
              </p:ext>
            </p:extLst>
          </p:nvPr>
        </p:nvGraphicFramePr>
        <p:xfrm>
          <a:off x="107504" y="188640"/>
          <a:ext cx="8784976" cy="5688632"/>
        </p:xfrm>
        <a:graphic>
          <a:graphicData uri="http://schemas.openxmlformats.org/drawingml/2006/table">
            <a:tbl>
              <a:tblPr/>
              <a:tblGrid>
                <a:gridCol w="8784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688632">
                <a:tc>
                  <a:txBody>
                    <a:bodyPr/>
                    <a:lstStyle/>
                    <a:p>
                      <a:pPr marL="0" marR="12700" lv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732790" algn="l"/>
                        </a:tabLst>
                      </a:pPr>
                      <a:r>
                        <a:rPr lang="ru-RU" sz="36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</a:t>
                      </a:r>
                      <a:r>
                        <a:rPr lang="en-US" sz="36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IV </a:t>
                      </a:r>
                      <a:r>
                        <a:rPr lang="ru-RU" sz="36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Долгосрочные обязательства</a:t>
                      </a:r>
                    </a:p>
                    <a:p>
                      <a:pPr marL="0" marR="12700" lv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732790" algn="l"/>
                        </a:tabLst>
                      </a:pPr>
                      <a:endParaRPr lang="ru-RU" sz="3600" b="1" u="none" strike="noStrike" spc="0" dirty="0" smtClean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457200" marR="12700" lvl="0" indent="-4572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Tx/>
                        <a:buChar char="-"/>
                        <a:tabLst>
                          <a:tab pos="732790" algn="l"/>
                        </a:tabLst>
                      </a:pPr>
                      <a:r>
                        <a:rPr lang="ru-RU" sz="36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-заемные средства</a:t>
                      </a:r>
                    </a:p>
                    <a:p>
                      <a:pPr marL="457200" marR="12700" lvl="0" indent="-4572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Tx/>
                        <a:buChar char="-"/>
                        <a:tabLst>
                          <a:tab pos="732790" algn="l"/>
                        </a:tabLst>
                      </a:pPr>
                      <a:endParaRPr lang="ru-RU" sz="3600" b="1" u="none" strike="noStrike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2700" lv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732790" algn="l"/>
                        </a:tabLst>
                      </a:pPr>
                      <a:r>
                        <a:rPr lang="ru-RU" sz="3600" b="1" i="0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Отражают</a:t>
                      </a:r>
                      <a:r>
                        <a:rPr lang="ru-RU" sz="3600" b="1" i="0" u="none" strike="noStrike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сумму займов, кредитов </a:t>
                      </a:r>
                      <a:r>
                        <a:rPr lang="ru-RU" sz="3600" b="1" i="0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(со </a:t>
                      </a:r>
                      <a:r>
                        <a:rPr lang="ru-RU" sz="3600" b="1" i="0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сроком пользования свыше 12 месяцев); </a:t>
                      </a:r>
                      <a:endParaRPr lang="ru-RU" sz="3600" b="1" i="0" u="none" strike="noStrike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2700" lv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732790" algn="l"/>
                        </a:tabLst>
                      </a:pPr>
                      <a:r>
                        <a:rPr lang="ru-RU" sz="3600" b="1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</a:t>
                      </a:r>
                      <a:endParaRPr lang="ru-RU" sz="3600" b="1" i="1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9749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56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00672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5167688"/>
              </p:ext>
            </p:extLst>
          </p:nvPr>
        </p:nvGraphicFramePr>
        <p:xfrm>
          <a:off x="107504" y="116632"/>
          <a:ext cx="8784976" cy="6096000"/>
        </p:xfrm>
        <a:graphic>
          <a:graphicData uri="http://schemas.openxmlformats.org/drawingml/2006/table">
            <a:tbl>
              <a:tblPr/>
              <a:tblGrid>
                <a:gridCol w="8784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688632">
                <a:tc>
                  <a:txBody>
                    <a:bodyPr/>
                    <a:lstStyle/>
                    <a:p>
                      <a:pPr marL="0" marR="12700" lv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732790" algn="l"/>
                        </a:tabLst>
                      </a:pPr>
                      <a:endParaRPr lang="ru-RU" sz="3600" b="1" u="none" strike="noStrike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2700" lv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732790" algn="l"/>
                        </a:tabLst>
                      </a:pPr>
                      <a:r>
                        <a:rPr lang="ru-RU" sz="4000" b="1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ru-RU" sz="40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отложенные </a:t>
                      </a:r>
                      <a:r>
                        <a:rPr lang="ru-RU" sz="4000" b="1" u="none" strike="noStrike" spc="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налоговые </a:t>
                      </a:r>
                      <a:r>
                        <a:rPr lang="ru-RU" sz="40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обязательства </a:t>
                      </a:r>
                    </a:p>
                    <a:p>
                      <a:pPr marL="0" marR="12700" lv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732790" algn="l"/>
                        </a:tabLst>
                      </a:pPr>
                      <a:endParaRPr lang="ru-RU" sz="2800" b="1" u="none" strike="noStrike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2700" lv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732790" algn="l"/>
                        </a:tabLst>
                      </a:pPr>
                      <a:r>
                        <a:rPr lang="ru-RU" sz="32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Отражают  </a:t>
                      </a:r>
                    </a:p>
                    <a:p>
                      <a:pPr marL="0" marR="12700" lv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732790" algn="l"/>
                        </a:tabLst>
                      </a:pPr>
                      <a:r>
                        <a:rPr lang="ru-RU" sz="3200" b="1" i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ту </a:t>
                      </a:r>
                      <a:r>
                        <a:rPr lang="ru-RU" sz="3200" b="1" i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часть отложенного налога на прибыль, </a:t>
                      </a:r>
                      <a:endParaRPr lang="ru-RU" sz="3200" b="1" i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12700" lv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732790" algn="l"/>
                        </a:tabLst>
                      </a:pPr>
                      <a:r>
                        <a:rPr lang="ru-RU" sz="3200" b="1" i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которая </a:t>
                      </a:r>
                      <a:r>
                        <a:rPr lang="ru-RU" sz="3200" b="1" i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должна привести к увеличению налога </a:t>
                      </a:r>
                      <a:endParaRPr lang="ru-RU" sz="3200" b="1" i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12700" lv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732790" algn="l"/>
                        </a:tabLst>
                      </a:pPr>
                      <a:r>
                        <a:rPr lang="ru-RU" sz="3200" b="1" i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на </a:t>
                      </a:r>
                      <a:r>
                        <a:rPr lang="ru-RU" sz="3200" b="1" i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прибыль, подлежащего уплате в </a:t>
                      </a:r>
                      <a:endParaRPr lang="ru-RU" sz="3200" b="1" i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12700" lv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732790" algn="l"/>
                        </a:tabLst>
                      </a:pPr>
                      <a:r>
                        <a:rPr lang="ru-RU" sz="3200" b="1" i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бюджет </a:t>
                      </a:r>
                    </a:p>
                    <a:p>
                      <a:pPr marL="0" marR="12700" lv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732790" algn="l"/>
                        </a:tabLst>
                      </a:pPr>
                      <a:r>
                        <a:rPr lang="ru-RU" sz="3200" b="1" i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 </a:t>
                      </a:r>
                      <a:r>
                        <a:rPr lang="ru-RU" sz="3200" b="1" i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следующем за отчетным или в </a:t>
                      </a:r>
                      <a:endParaRPr lang="ru-RU" sz="3200" b="1" i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12700" lv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732790" algn="l"/>
                        </a:tabLst>
                      </a:pPr>
                      <a:r>
                        <a:rPr lang="ru-RU" sz="3200" b="1" i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последующих </a:t>
                      </a:r>
                      <a:r>
                        <a:rPr lang="ru-RU" sz="3200" b="1" i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отчетных </a:t>
                      </a:r>
                      <a:r>
                        <a:rPr lang="ru-RU" sz="3200" b="1" i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периодах</a:t>
                      </a:r>
                      <a:endParaRPr lang="ru-RU" sz="3200" b="1" i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9749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937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00672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7339997"/>
              </p:ext>
            </p:extLst>
          </p:nvPr>
        </p:nvGraphicFramePr>
        <p:xfrm>
          <a:off x="143508" y="116632"/>
          <a:ext cx="8856984" cy="6096000"/>
        </p:xfrm>
        <a:graphic>
          <a:graphicData uri="http://schemas.openxmlformats.org/drawingml/2006/table">
            <a:tbl>
              <a:tblPr/>
              <a:tblGrid>
                <a:gridCol w="88569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976664">
                <a:tc>
                  <a:txBody>
                    <a:bodyPr/>
                    <a:lstStyle/>
                    <a:p>
                      <a:pPr marL="241300" marR="12700" indent="3810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4400" b="1" spc="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-оценочные обязательства </a:t>
                      </a:r>
                      <a:endParaRPr lang="ru-RU" sz="4400" b="1" spc="0" dirty="0" smtClean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41300" marR="12700" indent="3810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3600" b="1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41300" marR="12700" indent="3810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6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отражаются </a:t>
                      </a:r>
                      <a:r>
                        <a:rPr lang="ru-RU" sz="3600" b="1" spc="-5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суммы </a:t>
                      </a:r>
                      <a:r>
                        <a:rPr lang="ru-RU" sz="36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резервов </a:t>
                      </a:r>
                      <a:r>
                        <a:rPr lang="ru-RU" sz="36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предстоящих </a:t>
                      </a:r>
                      <a:r>
                        <a:rPr lang="ru-RU" sz="36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расходов,</a:t>
                      </a:r>
                      <a:r>
                        <a:rPr lang="ru-RU" sz="3600" b="1" spc="-5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36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предполагаемый </a:t>
                      </a:r>
                      <a:r>
                        <a:rPr lang="ru-RU" sz="36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срок исполнения которых превышает 12 месяцев после </a:t>
                      </a:r>
                      <a:r>
                        <a:rPr lang="ru-RU" sz="36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отчетной даты;</a:t>
                      </a:r>
                    </a:p>
                    <a:p>
                      <a:pPr marL="241300" marR="12700" indent="3810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4400" b="1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241300" marR="12700" indent="3810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4400" b="1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241300" marR="12700" indent="3810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44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-прочие долгосрочные обязательства</a:t>
                      </a:r>
                      <a:endParaRPr lang="ru-RU" sz="4400" b="1" spc="-5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9749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56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0672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5239296"/>
              </p:ext>
            </p:extLst>
          </p:nvPr>
        </p:nvGraphicFramePr>
        <p:xfrm>
          <a:off x="192090" y="116632"/>
          <a:ext cx="8772398" cy="5602436"/>
        </p:xfrm>
        <a:graphic>
          <a:graphicData uri="http://schemas.openxmlformats.org/drawingml/2006/table">
            <a:tbl>
              <a:tblPr/>
              <a:tblGrid>
                <a:gridCol w="87723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602436">
                <a:tc>
                  <a:txBody>
                    <a:bodyPr/>
                    <a:lstStyle/>
                    <a:p>
                      <a:pPr marL="241300" indent="3810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4000" b="1" spc="-5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</a:t>
                      </a:r>
                      <a:r>
                        <a:rPr lang="ru-RU" sz="4000" b="1" spc="-5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ru-RU" sz="40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Краткосрочные </a:t>
                      </a:r>
                      <a:r>
                        <a:rPr lang="ru-RU" sz="4000" b="1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обязательства</a:t>
                      </a:r>
                    </a:p>
                    <a:p>
                      <a:pPr marL="241300" indent="3810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3200" b="1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732790" algn="l"/>
                        </a:tabLst>
                      </a:pPr>
                      <a:r>
                        <a:rPr lang="ru-RU" sz="44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- заемные </a:t>
                      </a:r>
                      <a:r>
                        <a:rPr lang="ru-RU" sz="44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средства </a:t>
                      </a:r>
                      <a:endParaRPr lang="ru-RU" sz="4400" b="1" u="none" strike="noStrike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732790" algn="l"/>
                        </a:tabLst>
                      </a:pPr>
                      <a:endParaRPr lang="ru-RU" sz="2800" b="1" u="none" strike="noStrike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732790" algn="l"/>
                        </a:tabLst>
                      </a:pPr>
                      <a:r>
                        <a:rPr lang="ru-RU" sz="36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Отражают сумму займов, кредитов</a:t>
                      </a:r>
                    </a:p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732790" algn="l"/>
                        </a:tabLst>
                      </a:pPr>
                      <a:r>
                        <a:rPr lang="ru-RU" sz="36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(со </a:t>
                      </a:r>
                      <a:r>
                        <a:rPr lang="ru-RU" sz="36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сроком пользования менее 12 месяцев</a:t>
                      </a:r>
                      <a:r>
                        <a:rPr lang="ru-RU" sz="36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732790" algn="l"/>
                        </a:tabLst>
                      </a:pPr>
                      <a:endParaRPr lang="ru-RU" sz="3600" b="1" u="none" strike="noStrike" spc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9749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1435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0672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4392945"/>
              </p:ext>
            </p:extLst>
          </p:nvPr>
        </p:nvGraphicFramePr>
        <p:xfrm>
          <a:off x="192090" y="116632"/>
          <a:ext cx="8772398" cy="5791200"/>
        </p:xfrm>
        <a:graphic>
          <a:graphicData uri="http://schemas.openxmlformats.org/drawingml/2006/table">
            <a:tbl>
              <a:tblPr/>
              <a:tblGrid>
                <a:gridCol w="87723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602436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732790" algn="l"/>
                        </a:tabLst>
                      </a:pPr>
                      <a:endParaRPr lang="ru-RU" sz="2800" b="1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732790" algn="l"/>
                        </a:tabLst>
                      </a:pPr>
                      <a:r>
                        <a:rPr lang="ru-RU" sz="4400" b="1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</a:t>
                      </a:r>
                      <a:r>
                        <a:rPr lang="ru-RU" sz="4400" b="1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-кредиторская </a:t>
                      </a:r>
                      <a:r>
                        <a:rPr lang="ru-RU" sz="4400" b="1" spc="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задолженность </a:t>
                      </a:r>
                      <a:endParaRPr lang="ru-RU" sz="4400" b="1" spc="0" dirty="0" smtClean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732790" algn="l"/>
                        </a:tabLst>
                      </a:pPr>
                      <a:endParaRPr lang="ru-RU" sz="2800" b="1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732790" algn="l"/>
                        </a:tabLst>
                      </a:pPr>
                      <a:r>
                        <a:rPr lang="ru-RU" sz="32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Отражается общая</a:t>
                      </a:r>
                      <a:r>
                        <a:rPr lang="ru-RU" sz="3200" b="1" spc="-5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сумма задолженности перед :</a:t>
                      </a:r>
                      <a:endParaRPr lang="ru-RU" sz="3200" b="1" u="none" strike="noStrike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732790" algn="l"/>
                        </a:tabLst>
                      </a:pPr>
                      <a:r>
                        <a:rPr lang="ru-RU" sz="32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поставщикам </a:t>
                      </a:r>
                      <a:r>
                        <a:rPr lang="ru-RU" sz="32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 подрядчикам</a:t>
                      </a:r>
                      <a:r>
                        <a:rPr lang="ru-RU" sz="32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;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732790" algn="l"/>
                        </a:tabLst>
                      </a:pPr>
                      <a:r>
                        <a:rPr lang="ru-RU" sz="32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персоналу </a:t>
                      </a:r>
                      <a:r>
                        <a:rPr lang="ru-RU" sz="32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организации по </a:t>
                      </a:r>
                      <a:r>
                        <a:rPr lang="ru-RU" sz="32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оплате </a:t>
                      </a:r>
                      <a:r>
                        <a:rPr lang="ru-RU" sz="32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труда</a:t>
                      </a:r>
                      <a:r>
                        <a:rPr lang="ru-RU" sz="32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; 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732790" algn="l"/>
                        </a:tabLst>
                      </a:pPr>
                      <a:r>
                        <a:rPr lang="ru-RU" sz="32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государственным внебюджетным фондам;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732790" algn="l"/>
                        </a:tabLst>
                      </a:pPr>
                      <a:r>
                        <a:rPr lang="ru-RU" sz="32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финансовым</a:t>
                      </a:r>
                      <a:r>
                        <a:rPr lang="ru-RU" sz="3200" b="1" u="none" strike="noStrike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органам по уплате налогов и сборов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732790" algn="l"/>
                        </a:tabLst>
                      </a:pPr>
                      <a:r>
                        <a:rPr lang="ru-RU" sz="3200" b="1" u="none" strike="noStrike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 т.д.</a:t>
                      </a:r>
                      <a:endParaRPr lang="ru-RU" sz="3200" b="1" u="none" strike="noStrike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732790" algn="l"/>
                        </a:tabLst>
                      </a:pPr>
                      <a:endParaRPr lang="ru-RU" sz="2400" b="1" u="none" strike="noStrike" spc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9749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0415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0672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2944494"/>
              </p:ext>
            </p:extLst>
          </p:nvPr>
        </p:nvGraphicFramePr>
        <p:xfrm>
          <a:off x="107504" y="0"/>
          <a:ext cx="8712968" cy="6461760"/>
        </p:xfrm>
        <a:graphic>
          <a:graphicData uri="http://schemas.openxmlformats.org/drawingml/2006/table">
            <a:tbl>
              <a:tblPr/>
              <a:tblGrid>
                <a:gridCol w="8712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746452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599440" algn="l"/>
                        </a:tabLst>
                      </a:pPr>
                      <a:r>
                        <a:rPr lang="ru-RU" sz="40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40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доходы </a:t>
                      </a:r>
                      <a:r>
                        <a:rPr lang="ru-RU" sz="4000" b="1" u="none" strike="noStrike" spc="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будущих </a:t>
                      </a:r>
                      <a:r>
                        <a:rPr lang="ru-RU" sz="40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периодов;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99440" algn="l"/>
                        </a:tabLst>
                      </a:pPr>
                      <a:endParaRPr lang="ru-RU" sz="3200" b="1" u="none" strike="noStrike" spc="0" dirty="0" smtClean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lv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599440" algn="l"/>
                        </a:tabLst>
                      </a:pPr>
                      <a:r>
                        <a:rPr kumimoji="0" lang="ru-RU" sz="3200" b="1" i="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(отложенный доход) – это получение актива или уменьшение обязательства, обусловленные транзакциями текущего учетного периода, но отражаемые в отчетности других периодов, </a:t>
                      </a:r>
                    </a:p>
                    <a:p>
                      <a:pPr marL="0" lv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599440" algn="l"/>
                        </a:tabLst>
                      </a:pPr>
                      <a:r>
                        <a:rPr kumimoji="0" lang="ru-RU" sz="3200" b="1" i="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которые на данный момент еще </a:t>
                      </a:r>
                    </a:p>
                    <a:p>
                      <a:pPr marL="0" lv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599440" algn="l"/>
                        </a:tabLst>
                      </a:pPr>
                      <a:r>
                        <a:rPr kumimoji="0" lang="ru-RU" sz="3200" b="1" i="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 наступили.</a:t>
                      </a:r>
                      <a:endParaRPr lang="ru-RU" sz="3200" b="1" u="none" strike="noStrike" spc="0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99440" algn="l"/>
                        </a:tabLst>
                      </a:pPr>
                      <a:endParaRPr lang="ru-RU" sz="3200" b="1" u="none" strike="noStrike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lv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599440" algn="l"/>
                        </a:tabLst>
                      </a:pPr>
                      <a:r>
                        <a:rPr lang="ru-RU" sz="3200" b="1" i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(арендная</a:t>
                      </a:r>
                      <a:r>
                        <a:rPr lang="ru-RU" sz="3200" b="1" i="1" u="none" strike="noStrike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плата, авансы, продажа билетов, подписка (предоплата) на издания)</a:t>
                      </a:r>
                      <a:endParaRPr lang="ru-RU" sz="3200" b="1" i="1" u="none" strike="noStrike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99440" algn="l"/>
                        </a:tabLst>
                      </a:pPr>
                      <a:endParaRPr lang="ru-RU" sz="3200" b="1" u="none" strike="noStrike" spc="0" baseline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042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0672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4977735"/>
              </p:ext>
            </p:extLst>
          </p:nvPr>
        </p:nvGraphicFramePr>
        <p:xfrm>
          <a:off x="251520" y="260648"/>
          <a:ext cx="8568952" cy="5791200"/>
        </p:xfrm>
        <a:graphic>
          <a:graphicData uri="http://schemas.openxmlformats.org/drawingml/2006/table">
            <a:tbl>
              <a:tblPr/>
              <a:tblGrid>
                <a:gridCol w="85689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746452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99440" algn="l"/>
                        </a:tabLst>
                      </a:pPr>
                      <a:endParaRPr lang="ru-RU" sz="3200" b="1" u="none" strike="noStrike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599440" algn="l"/>
                        </a:tabLst>
                      </a:pPr>
                      <a:r>
                        <a:rPr lang="ru-RU" sz="44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-оценочные</a:t>
                      </a:r>
                      <a:r>
                        <a:rPr lang="ru-RU" sz="4400" b="1" u="none" strike="noStrike" spc="0" baseline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обязательства;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99440" algn="l"/>
                        </a:tabLst>
                      </a:pPr>
                      <a:endParaRPr lang="ru-RU" sz="3200" b="1" u="none" strike="noStrike" spc="0" baseline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99440" algn="l"/>
                        </a:tabLst>
                        <a:defRPr/>
                      </a:pPr>
                      <a:r>
                        <a:rPr lang="ru-RU" sz="32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отражаются </a:t>
                      </a:r>
                      <a:r>
                        <a:rPr lang="ru-RU" sz="3200" b="1" spc="-5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суммы </a:t>
                      </a:r>
                      <a:r>
                        <a:rPr lang="ru-RU" sz="32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резервов предстоящих расходов,</a:t>
                      </a:r>
                      <a:r>
                        <a:rPr lang="ru-RU" sz="3200" b="1" spc="-5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32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предполагаемый срок исполнения которых не превышает 12 месяцев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599440" algn="l"/>
                        </a:tabLst>
                        <a:defRPr/>
                      </a:pPr>
                      <a:r>
                        <a:rPr lang="ru-RU" sz="32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после отчетной даты;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99440" algn="l"/>
                        </a:tabLst>
                      </a:pPr>
                      <a:endParaRPr lang="ru-RU" sz="3200" b="1" u="none" strike="noStrike" spc="0" baseline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599440" algn="l"/>
                        </a:tabLst>
                      </a:pPr>
                      <a:endParaRPr lang="ru-RU" sz="3200" b="1" u="none" strike="noStrike" spc="0" baseline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lv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599440" algn="l"/>
                        </a:tabLst>
                      </a:pPr>
                      <a:r>
                        <a:rPr lang="ru-RU" sz="4000" b="1" u="none" strike="noStrike" spc="0" baseline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-прочие краткосрочные обязательства</a:t>
                      </a:r>
                      <a:endParaRPr lang="ru-RU" sz="4000" b="1" u="none" strike="noStrike" spc="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3181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5556411"/>
              </p:ext>
            </p:extLst>
          </p:nvPr>
        </p:nvGraphicFramePr>
        <p:xfrm>
          <a:off x="179512" y="260648"/>
          <a:ext cx="8784976" cy="5746452"/>
        </p:xfrm>
        <a:graphic>
          <a:graphicData uri="http://schemas.openxmlformats.org/drawingml/2006/table">
            <a:tbl>
              <a:tblPr/>
              <a:tblGrid>
                <a:gridCol w="8784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746452">
                <a:tc>
                  <a:txBody>
                    <a:bodyPr/>
                    <a:lstStyle/>
                    <a:p>
                      <a:pPr marL="12700" marR="12700" indent="419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800" b="1" u="sng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Сумма итогов </a:t>
                      </a:r>
                      <a:r>
                        <a:rPr lang="ru-RU" sz="28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по разделам III. «Капитал и резервы», IV. «Долгосрочные обязательства» и </a:t>
                      </a:r>
                      <a:r>
                        <a:rPr lang="ru-RU" sz="28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V</a:t>
                      </a:r>
                      <a:r>
                        <a:rPr lang="ru-RU" sz="28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. «Краткосрочные обязательства» </a:t>
                      </a:r>
                      <a:endParaRPr lang="ru-RU" sz="2800" b="1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12700" indent="419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8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даст </a:t>
                      </a:r>
                      <a:r>
                        <a:rPr lang="ru-RU" sz="28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общую сумму источников образования имущества (пассивы) организации </a:t>
                      </a:r>
                      <a:endParaRPr lang="ru-RU" sz="2800" b="1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12700" indent="419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8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на </a:t>
                      </a:r>
                      <a:r>
                        <a:rPr lang="ru-RU" sz="28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определенную дату.</a:t>
                      </a:r>
                    </a:p>
                    <a:p>
                      <a:pPr marL="12700" marR="12700" indent="4191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2800" b="1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12700" indent="419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8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Следует </a:t>
                      </a:r>
                      <a:r>
                        <a:rPr lang="ru-RU" sz="28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отметить, </a:t>
                      </a:r>
                      <a:endParaRPr lang="ru-RU" sz="2800" b="1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12700" indent="419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8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что </a:t>
                      </a:r>
                      <a:r>
                        <a:rPr lang="ru-RU" sz="28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общие суммы итогов по разделам актива и разделам пассива баланса </a:t>
                      </a:r>
                      <a:endParaRPr lang="ru-RU" sz="2800" b="1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12700" indent="419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8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должны </a:t>
                      </a:r>
                      <a:r>
                        <a:rPr lang="ru-RU" sz="28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быть идентичны и носят название </a:t>
                      </a:r>
                      <a:r>
                        <a:rPr lang="ru-RU" sz="2800" b="1" spc="-5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БАЛАНСА (ВАЛЮТЫ БАЛАНСА), </a:t>
                      </a:r>
                      <a:endParaRPr lang="ru-RU" sz="2800" b="1" spc="-5" dirty="0" smtClean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12700" indent="419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8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т.е</a:t>
                      </a:r>
                      <a:r>
                        <a:rPr lang="ru-RU" sz="28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. «равновесие актива и пассива».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732088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042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9443494"/>
              </p:ext>
            </p:extLst>
          </p:nvPr>
        </p:nvGraphicFramePr>
        <p:xfrm>
          <a:off x="179512" y="188640"/>
          <a:ext cx="8784976" cy="5904656"/>
        </p:xfrm>
        <a:graphic>
          <a:graphicData uri="http://schemas.openxmlformats.org/drawingml/2006/table">
            <a:tbl>
              <a:tblPr/>
              <a:tblGrid>
                <a:gridCol w="8784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904656">
                <a:tc>
                  <a:txBody>
                    <a:bodyPr/>
                    <a:lstStyle/>
                    <a:p>
                      <a:pPr marL="647700" marR="12700" indent="444500" algn="ctr">
                        <a:lnSpc>
                          <a:spcPct val="100000"/>
                        </a:lnSpc>
                        <a:spcBef>
                          <a:spcPts val="2100"/>
                        </a:spcBef>
                        <a:spcAft>
                          <a:spcPts val="0"/>
                        </a:spcAft>
                      </a:pPr>
                      <a:r>
                        <a:rPr lang="ru-RU" sz="28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Производственная, коммерческая и иная деятельность организации представляет собой непрерывный процесс. </a:t>
                      </a:r>
                      <a:endParaRPr lang="ru-RU" sz="2800" b="1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647700" marR="12700" indent="444500" algn="ctr">
                        <a:lnSpc>
                          <a:spcPct val="100000"/>
                        </a:lnSpc>
                        <a:spcBef>
                          <a:spcPts val="2100"/>
                        </a:spcBef>
                        <a:spcAft>
                          <a:spcPts val="0"/>
                        </a:spcAft>
                      </a:pPr>
                      <a:r>
                        <a:rPr lang="ru-RU" sz="28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Ежедневно </a:t>
                      </a:r>
                      <a:r>
                        <a:rPr lang="ru-RU" sz="28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 хозяйствующих субъектах расходуются электроэнергия и нефтепродукты, сырье и материалы, ежедневно из производства выходит готовая продукция и продается через ларьки и магазины, ежедневно от продажи готовой продукции организации получают денежные средства, денежные средства выдаются работникам под отчет, выплачиваются в виде заработной платы и т. д.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273175" y="21066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16633"/>
            <a:ext cx="8712968" cy="6638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Руководителю организации необходимо иметь сведения о наличии и размещении имущества. </a:t>
            </a:r>
            <a:endParaRPr lang="ru-RU" sz="3200" b="1" dirty="0" smtClean="0">
              <a:solidFill>
                <a:srgbClr val="002060"/>
              </a:solidFill>
              <a:latin typeface="Times New Roman" pitchFamily="18" charset="0"/>
              <a:ea typeface="Courier New"/>
              <a:cs typeface="Times New Roman" pitchFamily="18" charset="0"/>
            </a:endParaRPr>
          </a:p>
          <a:p>
            <a:pPr algn="ctr"/>
            <a:endParaRPr lang="ru-RU" sz="3200" b="1" dirty="0">
              <a:solidFill>
                <a:srgbClr val="002060"/>
              </a:solidFill>
              <a:latin typeface="Times New Roman" pitchFamily="18" charset="0"/>
              <a:ea typeface="Courier New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Сведения 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об имуществе организации </a:t>
            </a:r>
            <a:endParaRPr lang="ru-RU" sz="3200" b="1" dirty="0" smtClean="0">
              <a:solidFill>
                <a:srgbClr val="002060"/>
              </a:solidFill>
              <a:latin typeface="Times New Roman" pitchFamily="18" charset="0"/>
              <a:ea typeface="Courier New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и 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источниках его образования отражаются </a:t>
            </a:r>
            <a:endParaRPr lang="ru-RU" sz="3200" b="1" dirty="0" smtClean="0">
              <a:solidFill>
                <a:srgbClr val="002060"/>
              </a:solidFill>
              <a:latin typeface="Times New Roman" pitchFamily="18" charset="0"/>
              <a:ea typeface="Courier New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в 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бухгалтерском балансе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.</a:t>
            </a: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БАЛАНС - (фр. 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Balance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)</a:t>
            </a: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в буквальном переводе означает </a:t>
            </a:r>
            <a:endParaRPr lang="ru-RU" sz="3200" b="1" dirty="0" smtClean="0">
              <a:solidFill>
                <a:srgbClr val="002060"/>
              </a:solidFill>
              <a:latin typeface="Times New Roman" pitchFamily="18" charset="0"/>
              <a:ea typeface="Courier New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«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весы», «равновесие»; </a:t>
            </a:r>
            <a:endParaRPr lang="ru-RU" sz="3200" b="1" dirty="0" smtClean="0">
              <a:solidFill>
                <a:srgbClr val="002060"/>
              </a:solidFill>
              <a:latin typeface="Times New Roman" pitchFamily="18" charset="0"/>
              <a:ea typeface="Courier New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по 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латыни: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bis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- дважды и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Lanx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- чаша 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весов</a:t>
            </a: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- в буквальном переводе 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означает</a:t>
            </a: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«равновесие двух чаш весов».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5110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188640"/>
            <a:ext cx="8496944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Способ отражения имущества организации и источников </a:t>
            </a:r>
            <a:endParaRPr lang="ru-RU" sz="4000" b="1" dirty="0" smtClean="0">
              <a:solidFill>
                <a:srgbClr val="002060"/>
              </a:solidFill>
              <a:latin typeface="Times New Roman" pitchFamily="18" charset="0"/>
              <a:ea typeface="Courier New"/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его </a:t>
            </a:r>
            <a:r>
              <a:rPr lang="ru-RU" sz="40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образования </a:t>
            </a:r>
            <a:endParaRPr lang="ru-RU" sz="4000" b="1" dirty="0" smtClean="0">
              <a:solidFill>
                <a:srgbClr val="002060"/>
              </a:solidFill>
              <a:latin typeface="Times New Roman" pitchFamily="18" charset="0"/>
              <a:ea typeface="Courier New"/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на </a:t>
            </a:r>
            <a:r>
              <a:rPr lang="ru-RU" sz="40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определенную дату </a:t>
            </a:r>
            <a:endParaRPr lang="ru-RU" sz="4000" b="1" dirty="0" smtClean="0">
              <a:solidFill>
                <a:srgbClr val="002060"/>
              </a:solidFill>
              <a:latin typeface="Times New Roman" pitchFamily="18" charset="0"/>
              <a:ea typeface="Courier New"/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и </a:t>
            </a:r>
            <a:r>
              <a:rPr lang="ru-RU" sz="40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в денежном выражении называется </a:t>
            </a:r>
            <a:endParaRPr lang="ru-RU" sz="4000" b="1" dirty="0" smtClean="0">
              <a:solidFill>
                <a:srgbClr val="002060"/>
              </a:solidFill>
              <a:latin typeface="Times New Roman" pitchFamily="18" charset="0"/>
              <a:ea typeface="Courier New"/>
              <a:cs typeface="Times New Roman" pitchFamily="18" charset="0"/>
            </a:endParaRPr>
          </a:p>
          <a:p>
            <a:pPr algn="ctr"/>
            <a:endParaRPr lang="ru-RU" sz="4000" b="1" dirty="0">
              <a:solidFill>
                <a:srgbClr val="002060"/>
              </a:solidFill>
              <a:latin typeface="Times New Roman" pitchFamily="18" charset="0"/>
              <a:ea typeface="Courier New"/>
              <a:cs typeface="Times New Roman" pitchFamily="18" charset="0"/>
            </a:endParaRPr>
          </a:p>
          <a:p>
            <a:pPr algn="ctr"/>
            <a:r>
              <a:rPr lang="ru-RU" sz="4800" b="1" dirty="0" smtClean="0">
                <a:solidFill>
                  <a:srgbClr val="C0000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БУХГАЛТЕРСКИМ </a:t>
            </a:r>
            <a:r>
              <a:rPr lang="ru-RU" sz="4800" b="1" dirty="0">
                <a:solidFill>
                  <a:srgbClr val="C0000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БАЛАНСОМ</a:t>
            </a:r>
            <a:endParaRPr lang="ru-RU" sz="4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7047979"/>
              </p:ext>
            </p:extLst>
          </p:nvPr>
        </p:nvGraphicFramePr>
        <p:xfrm>
          <a:off x="107504" y="188640"/>
          <a:ext cx="8784976" cy="5486400"/>
        </p:xfrm>
        <a:graphic>
          <a:graphicData uri="http://schemas.openxmlformats.org/drawingml/2006/table">
            <a:tbl>
              <a:tblPr/>
              <a:tblGrid>
                <a:gridCol w="8784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36504">
                <a:tc>
                  <a:txBody>
                    <a:bodyPr/>
                    <a:lstStyle/>
                    <a:p>
                      <a:pPr marL="647700" marR="12700" indent="4445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600" b="1" spc="-5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Бухгалтерский баланс представляет собой двухстороннюю таблицу, левая часть которой называется </a:t>
                      </a:r>
                      <a:r>
                        <a:rPr lang="ru-RU" sz="3600" b="1" spc="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активом,** </a:t>
                      </a:r>
                      <a:r>
                        <a:rPr lang="ru-RU" sz="3600" b="1" spc="-5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** АКТИВ - (лат. </a:t>
                      </a:r>
                      <a:r>
                        <a:rPr lang="en-US" sz="3600" b="1" spc="-5" dirty="0" err="1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Aktivus</a:t>
                      </a:r>
                      <a:r>
                        <a:rPr lang="ru-RU" sz="3600" b="1" spc="-5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 - </a:t>
                      </a:r>
                      <a:r>
                        <a:rPr lang="ru-RU" sz="36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действенный</a:t>
                      </a:r>
                      <a:r>
                        <a:rPr lang="ru-RU" sz="3600" b="1" spc="-5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деятельный, активный</a:t>
                      </a:r>
                      <a:r>
                        <a:rPr lang="ru-RU" sz="36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647700" marR="12700" indent="4445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3600" b="1" spc="-5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647700"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600" b="1" spc="-5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 правая часть - </a:t>
                      </a:r>
                      <a:r>
                        <a:rPr lang="ru-RU" sz="3600" b="1" spc="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пассивом.*** </a:t>
                      </a:r>
                      <a:r>
                        <a:rPr lang="ru-RU" sz="3600" b="1" spc="-5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***ПАССИВ - (лат. </a:t>
                      </a:r>
                      <a:r>
                        <a:rPr lang="en-US" sz="3600" b="1" spc="-5" dirty="0" err="1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Passivus</a:t>
                      </a:r>
                      <a:r>
                        <a:rPr lang="ru-RU" sz="3600" b="1" spc="-5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 - бездеятельный, объясняющий, воздерживающий, пассивный.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273175" y="31035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980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3298</TotalTime>
  <Words>2214</Words>
  <Application>Microsoft Office PowerPoint</Application>
  <PresentationFormat>Экран (4:3)</PresentationFormat>
  <Paragraphs>388</Paragraphs>
  <Slides>59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59</vt:i4>
      </vt:variant>
    </vt:vector>
  </HeadingPairs>
  <TitlesOfParts>
    <vt:vector size="69" baseType="lpstr">
      <vt:lpstr>Arial</vt:lpstr>
      <vt:lpstr>Calibri</vt:lpstr>
      <vt:lpstr>Courier New</vt:lpstr>
      <vt:lpstr>Lucida Sans Unicode</vt:lpstr>
      <vt:lpstr>Symbol</vt:lpstr>
      <vt:lpstr>Times New Roman</vt:lpstr>
      <vt:lpstr>Verdana</vt:lpstr>
      <vt:lpstr>Wingdings 2</vt:lpstr>
      <vt:lpstr>Wingdings 3</vt:lpstr>
      <vt:lpstr>Открытая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Бух учет</dc:creator>
  <cp:lastModifiedBy>admin</cp:lastModifiedBy>
  <cp:revision>302</cp:revision>
  <dcterms:created xsi:type="dcterms:W3CDTF">2012-09-12T07:06:13Z</dcterms:created>
  <dcterms:modified xsi:type="dcterms:W3CDTF">2022-09-16T07:13:41Z</dcterms:modified>
</cp:coreProperties>
</file>